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61" r:id="rId4"/>
    <p:sldId id="262" r:id="rId5"/>
    <p:sldId id="263" r:id="rId6"/>
    <p:sldId id="264" r:id="rId7"/>
    <p:sldId id="265" r:id="rId8"/>
    <p:sldId id="266" r:id="rId9"/>
    <p:sldId id="267" r:id="rId10"/>
    <p:sldId id="268" r:id="rId11"/>
    <p:sldId id="270" r:id="rId12"/>
    <p:sldId id="27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DA3C33-5538-4C62-AEB5-7B586E0C160A}" type="datetimeFigureOut">
              <a:rPr lang="en-US" smtClean="0"/>
              <a:pPr/>
              <a:t>03/05/2019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68BE21-32B4-4E06-ACFF-9980993BACE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DA3C33-5538-4C62-AEB5-7B586E0C160A}" type="datetimeFigureOut">
              <a:rPr lang="en-US" smtClean="0"/>
              <a:pPr/>
              <a:t>03/05/2019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68BE21-32B4-4E06-ACFF-9980993BACE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DA3C33-5538-4C62-AEB5-7B586E0C160A}" type="datetimeFigureOut">
              <a:rPr lang="en-US" smtClean="0"/>
              <a:pPr/>
              <a:t>03/05/2019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68BE21-32B4-4E06-ACFF-9980993BACE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DA3C33-5538-4C62-AEB5-7B586E0C160A}" type="datetimeFigureOut">
              <a:rPr lang="en-US" smtClean="0"/>
              <a:pPr/>
              <a:t>03/05/2019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68BE21-32B4-4E06-ACFF-9980993BACE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DA3C33-5538-4C62-AEB5-7B586E0C160A}" type="datetimeFigureOut">
              <a:rPr lang="en-US" smtClean="0"/>
              <a:pPr/>
              <a:t>03/05/2019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68BE21-32B4-4E06-ACFF-9980993BACE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DA3C33-5538-4C62-AEB5-7B586E0C160A}" type="datetimeFigureOut">
              <a:rPr lang="en-US" smtClean="0"/>
              <a:pPr/>
              <a:t>03/05/2019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68BE21-32B4-4E06-ACFF-9980993BACE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DA3C33-5538-4C62-AEB5-7B586E0C160A}" type="datetimeFigureOut">
              <a:rPr lang="en-US" smtClean="0"/>
              <a:pPr/>
              <a:t>03/05/2019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68BE21-32B4-4E06-ACFF-9980993BACE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DA3C33-5538-4C62-AEB5-7B586E0C160A}" type="datetimeFigureOut">
              <a:rPr lang="en-US" smtClean="0"/>
              <a:pPr/>
              <a:t>03/05/2019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68BE21-32B4-4E06-ACFF-9980993BACE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DA3C33-5538-4C62-AEB5-7B586E0C160A}" type="datetimeFigureOut">
              <a:rPr lang="en-US" smtClean="0"/>
              <a:pPr/>
              <a:t>03/05/2019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68BE21-32B4-4E06-ACFF-9980993BACE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DA3C33-5538-4C62-AEB5-7B586E0C160A}" type="datetimeFigureOut">
              <a:rPr lang="en-US" smtClean="0"/>
              <a:pPr/>
              <a:t>03/05/2019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68BE21-32B4-4E06-ACFF-9980993BACE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DA3C33-5538-4C62-AEB5-7B586E0C160A}" type="datetimeFigureOut">
              <a:rPr lang="en-US" smtClean="0"/>
              <a:pPr/>
              <a:t>03/05/2019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68BE21-32B4-4E06-ACFF-9980993BACE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DA3C33-5538-4C62-AEB5-7B586E0C160A}" type="datetimeFigureOut">
              <a:rPr lang="en-US" smtClean="0"/>
              <a:pPr/>
              <a:t>03/05/2019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68BE21-32B4-4E06-ACFF-9980993BACE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325631812"/>
              </p:ext>
            </p:extLst>
          </p:nvPr>
        </p:nvGraphicFramePr>
        <p:xfrm>
          <a:off x="611558" y="444872"/>
          <a:ext cx="7999042" cy="2164211"/>
        </p:xfrm>
        <a:graphic>
          <a:graphicData uri="http://schemas.openxmlformats.org/drawingml/2006/table">
            <a:tbl>
              <a:tblPr firstRow="1" bandRow="1">
                <a:tableStyleId>{5C22544A-7EE6-4342-B048-85BDC9FD1C3A}</a:tableStyleId>
              </a:tblPr>
              <a:tblGrid>
                <a:gridCol w="1064842">
                  <a:extLst>
                    <a:ext uri="{9D8B030D-6E8A-4147-A177-3AD203B41FA5}">
                      <a16:colId xmlns:a16="http://schemas.microsoft.com/office/drawing/2014/main" xmlns="" val="20000"/>
                    </a:ext>
                  </a:extLst>
                </a:gridCol>
                <a:gridCol w="6934200">
                  <a:extLst>
                    <a:ext uri="{9D8B030D-6E8A-4147-A177-3AD203B41FA5}">
                      <a16:colId xmlns:a16="http://schemas.microsoft.com/office/drawing/2014/main" xmlns="" val="20001"/>
                    </a:ext>
                  </a:extLst>
                </a:gridCol>
              </a:tblGrid>
              <a:tr h="553851">
                <a:tc gridSpan="2">
                  <a:txBody>
                    <a:bodyPr/>
                    <a:lstStyle/>
                    <a:p>
                      <a:pPr algn="ctr"/>
                      <a:r>
                        <a:rPr lang="en-US" sz="1600" b="1" dirty="0" smtClean="0">
                          <a:latin typeface="Calibri" pitchFamily="34" charset="0"/>
                        </a:rPr>
                        <a:t>Multi Window  (Pop Up) </a:t>
                      </a:r>
                      <a:r>
                        <a:rPr lang="en-US" sz="1600" b="1" dirty="0" err="1" smtClean="0">
                          <a:latin typeface="Calibri" pitchFamily="34" charset="0"/>
                        </a:rPr>
                        <a:t>Interaksi</a:t>
                      </a:r>
                      <a:r>
                        <a:rPr lang="en-US" sz="1600" b="1" dirty="0" smtClean="0">
                          <a:latin typeface="Calibri" pitchFamily="34" charset="0"/>
                        </a:rPr>
                        <a:t> </a:t>
                      </a:r>
                      <a:r>
                        <a:rPr lang="en-US" sz="1600" b="1" dirty="0" err="1" smtClean="0">
                          <a:latin typeface="Calibri" pitchFamily="34" charset="0"/>
                        </a:rPr>
                        <a:t>di</a:t>
                      </a:r>
                      <a:r>
                        <a:rPr lang="en-US" sz="1600" b="1" dirty="0" smtClean="0">
                          <a:latin typeface="Calibri" pitchFamily="34" charset="0"/>
                        </a:rPr>
                        <a:t> </a:t>
                      </a:r>
                      <a:r>
                        <a:rPr lang="en-US" sz="1600" b="1" dirty="0" err="1" smtClean="0">
                          <a:latin typeface="Calibri" pitchFamily="34" charset="0"/>
                        </a:rPr>
                        <a:t>DRICH</a:t>
                      </a:r>
                      <a:endParaRPr lang="en-US" sz="1600" b="1" dirty="0">
                        <a:latin typeface="Calibri" pitchFamily="34" charset="0"/>
                      </a:endParaRPr>
                    </a:p>
                  </a:txBody>
                  <a:tcPr anchor="ctr">
                    <a:solidFill>
                      <a:srgbClr val="6FCDE3"/>
                    </a:solidFill>
                  </a:tcPr>
                </a:tc>
                <a:tc hMerge="1">
                  <a:txBody>
                    <a:bodyPr/>
                    <a:lstStyle/>
                    <a:p>
                      <a:pPr algn="ctr"/>
                      <a:endParaRPr lang="en-US" sz="1400" dirty="0"/>
                    </a:p>
                  </a:txBody>
                  <a:tcPr anchor="ctr"/>
                </a:tc>
                <a:extLst>
                  <a:ext uri="{0D108BD9-81ED-4DB2-BD59-A6C34878D82A}">
                    <a16:rowId xmlns:a16="http://schemas.microsoft.com/office/drawing/2014/main" xmlns="" val="10000"/>
                  </a:ext>
                </a:extLst>
              </a:tr>
              <a:tr h="0">
                <a:tc>
                  <a:txBody>
                    <a:bodyPr/>
                    <a:lstStyle/>
                    <a:p>
                      <a:endParaRPr lang="en-US" sz="100" b="1" dirty="0">
                        <a:latin typeface="Calibri" pitchFamily="34" charset="0"/>
                      </a:endParaRPr>
                    </a:p>
                  </a:txBody>
                  <a:tcPr anchor="ctr">
                    <a:solidFill>
                      <a:schemeClr val="bg1"/>
                    </a:solidFill>
                  </a:tcPr>
                </a:tc>
                <a:tc>
                  <a:txBody>
                    <a:bodyPr/>
                    <a:lstStyle/>
                    <a:p>
                      <a:endParaRPr lang="en-US" sz="100" dirty="0">
                        <a:latin typeface="Calibri" pitchFamily="34" charset="0"/>
                      </a:endParaRPr>
                    </a:p>
                  </a:txBody>
                  <a:tcPr anchor="ctr">
                    <a:solidFill>
                      <a:schemeClr val="bg1"/>
                    </a:solidFill>
                  </a:tcPr>
                </a:tc>
                <a:extLst>
                  <a:ext uri="{0D108BD9-81ED-4DB2-BD59-A6C34878D82A}">
                    <a16:rowId xmlns:a16="http://schemas.microsoft.com/office/drawing/2014/main" xmlns="" val="10001"/>
                  </a:ext>
                </a:extLst>
              </a:tr>
              <a:tr h="484637">
                <a:tc>
                  <a:txBody>
                    <a:bodyPr/>
                    <a:lstStyle/>
                    <a:p>
                      <a:r>
                        <a:rPr lang="en-ID" sz="1400" b="1" dirty="0">
                          <a:latin typeface="Calibri" pitchFamily="34" charset="0"/>
                        </a:rPr>
                        <a:t>Why</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US" sz="1400" smtClean="0">
                          <a:latin typeface="Arial" pitchFamily="34" charset="0"/>
                          <a:cs typeface="Arial" pitchFamily="34" charset="0"/>
                        </a:rPr>
                        <a:t>Handling di DRICH belum bisa </a:t>
                      </a:r>
                      <a:r>
                        <a:rPr lang="en-US" sz="1400" baseline="0" smtClean="0">
                          <a:latin typeface="Arial" pitchFamily="34" charset="0"/>
                          <a:cs typeface="Arial" pitchFamily="34" charset="0"/>
                        </a:rPr>
                        <a:t>berbarengan dalam menjawab beberapa case secara bersamaan.</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2"/>
                  </a:ext>
                </a:extLst>
              </a:tr>
              <a:tr h="381000">
                <a:tc>
                  <a:txBody>
                    <a:bodyPr/>
                    <a:lstStyle/>
                    <a:p>
                      <a:r>
                        <a:rPr lang="en-ID" sz="1400" b="1" dirty="0">
                          <a:latin typeface="Calibri" pitchFamily="34" charset="0"/>
                        </a:rPr>
                        <a:t>What</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ID" sz="1400" dirty="0" err="1" smtClean="0">
                          <a:latin typeface="Arial" pitchFamily="34" charset="0"/>
                          <a:cs typeface="Arial" pitchFamily="34" charset="0"/>
                        </a:rPr>
                        <a:t>Kecepatan</a:t>
                      </a:r>
                      <a:r>
                        <a:rPr lang="en-ID" sz="1400" dirty="0" smtClean="0">
                          <a:latin typeface="Arial" pitchFamily="34" charset="0"/>
                          <a:cs typeface="Arial" pitchFamily="34" charset="0"/>
                        </a:rPr>
                        <a:t> </a:t>
                      </a:r>
                      <a:r>
                        <a:rPr lang="en-ID" sz="1400" dirty="0" err="1" smtClean="0">
                          <a:latin typeface="Arial" pitchFamily="34" charset="0"/>
                          <a:cs typeface="Arial" pitchFamily="34" charset="0"/>
                        </a:rPr>
                        <a:t>menjawab</a:t>
                      </a:r>
                      <a:r>
                        <a:rPr lang="en-ID" sz="1400" dirty="0" smtClean="0">
                          <a:latin typeface="Arial" pitchFamily="34" charset="0"/>
                          <a:cs typeface="Arial" pitchFamily="34" charset="0"/>
                        </a:rPr>
                        <a:t> </a:t>
                      </a:r>
                      <a:r>
                        <a:rPr lang="en-ID" sz="1400" dirty="0" err="1" smtClean="0">
                          <a:latin typeface="Arial" pitchFamily="34" charset="0"/>
                          <a:cs typeface="Arial" pitchFamily="34" charset="0"/>
                        </a:rPr>
                        <a:t>dalam</a:t>
                      </a:r>
                      <a:r>
                        <a:rPr lang="en-ID" sz="1400" dirty="0" smtClean="0">
                          <a:latin typeface="Arial" pitchFamily="34" charset="0"/>
                          <a:cs typeface="Arial" pitchFamily="34" charset="0"/>
                        </a:rPr>
                        <a:t> </a:t>
                      </a:r>
                      <a:r>
                        <a:rPr lang="en-ID" sz="1400" dirty="0" err="1" smtClean="0">
                          <a:latin typeface="Arial" pitchFamily="34" charset="0"/>
                          <a:cs typeface="Arial" pitchFamily="34" charset="0"/>
                        </a:rPr>
                        <a:t>beberapa</a:t>
                      </a:r>
                      <a:r>
                        <a:rPr lang="en-ID" sz="1400" dirty="0" smtClean="0">
                          <a:latin typeface="Arial" pitchFamily="34" charset="0"/>
                          <a:cs typeface="Arial" pitchFamily="34" charset="0"/>
                        </a:rPr>
                        <a:t> </a:t>
                      </a:r>
                      <a:r>
                        <a:rPr lang="en-ID" sz="1400" dirty="0" err="1" smtClean="0">
                          <a:latin typeface="Arial" pitchFamily="34" charset="0"/>
                          <a:cs typeface="Arial" pitchFamily="34" charset="0"/>
                        </a:rPr>
                        <a:t>interaksi</a:t>
                      </a:r>
                      <a:r>
                        <a:rPr lang="en-ID" sz="1400" dirty="0" smtClean="0">
                          <a:latin typeface="Arial" pitchFamily="34" charset="0"/>
                          <a:cs typeface="Arial" pitchFamily="34" charset="0"/>
                        </a:rPr>
                        <a:t> </a:t>
                      </a:r>
                      <a:r>
                        <a:rPr lang="en-ID" sz="1400" dirty="0" err="1" smtClean="0">
                          <a:latin typeface="Arial" pitchFamily="34" charset="0"/>
                          <a:cs typeface="Arial" pitchFamily="34" charset="0"/>
                        </a:rPr>
                        <a:t>dan</a:t>
                      </a:r>
                      <a:r>
                        <a:rPr lang="en-ID" sz="1400" dirty="0" smtClean="0">
                          <a:latin typeface="Arial" pitchFamily="34" charset="0"/>
                          <a:cs typeface="Arial" pitchFamily="34" charset="0"/>
                        </a:rPr>
                        <a:t> </a:t>
                      </a:r>
                      <a:r>
                        <a:rPr lang="en-ID" sz="1400" dirty="0" err="1" smtClean="0">
                          <a:latin typeface="Arial" pitchFamily="34" charset="0"/>
                          <a:cs typeface="Arial" pitchFamily="34" charset="0"/>
                        </a:rPr>
                        <a:t>jumlah</a:t>
                      </a:r>
                      <a:r>
                        <a:rPr lang="en-ID" sz="1400" dirty="0" smtClean="0">
                          <a:latin typeface="Arial" pitchFamily="34" charset="0"/>
                          <a:cs typeface="Arial" pitchFamily="34" charset="0"/>
                        </a:rPr>
                        <a:t> window pop up </a:t>
                      </a:r>
                      <a:r>
                        <a:rPr lang="en-ID" sz="1400" dirty="0" err="1" smtClean="0">
                          <a:latin typeface="Arial" pitchFamily="34" charset="0"/>
                          <a:cs typeface="Arial" pitchFamily="34" charset="0"/>
                        </a:rPr>
                        <a:t>nya</a:t>
                      </a:r>
                      <a:r>
                        <a:rPr lang="en-ID" sz="1400" dirty="0" smtClean="0">
                          <a:latin typeface="Arial" pitchFamily="34" charset="0"/>
                          <a:cs typeface="Arial" pitchFamily="34" charset="0"/>
                        </a:rPr>
                        <a:t> </a:t>
                      </a:r>
                      <a:r>
                        <a:rPr lang="en-ID" sz="1400" dirty="0" err="1" smtClean="0">
                          <a:latin typeface="Arial" pitchFamily="34" charset="0"/>
                          <a:cs typeface="Arial" pitchFamily="34" charset="0"/>
                        </a:rPr>
                        <a:t>dapat</a:t>
                      </a:r>
                      <a:r>
                        <a:rPr lang="en-ID" sz="1400" dirty="0" smtClean="0">
                          <a:latin typeface="Arial" pitchFamily="34" charset="0"/>
                          <a:cs typeface="Arial" pitchFamily="34" charset="0"/>
                        </a:rPr>
                        <a:t> </a:t>
                      </a:r>
                      <a:r>
                        <a:rPr lang="en-ID" sz="1400" dirty="0" err="1" smtClean="0">
                          <a:latin typeface="Arial" pitchFamily="34" charset="0"/>
                          <a:cs typeface="Arial" pitchFamily="34" charset="0"/>
                        </a:rPr>
                        <a:t>diatur</a:t>
                      </a:r>
                      <a:r>
                        <a:rPr lang="en-ID" sz="1400" dirty="0" smtClean="0">
                          <a:latin typeface="Arial" pitchFamily="34" charset="0"/>
                          <a:cs typeface="Arial" pitchFamily="34" charset="0"/>
                        </a:rPr>
                        <a:t> </a:t>
                      </a:r>
                      <a:r>
                        <a:rPr lang="en-ID" sz="1400" dirty="0" err="1" smtClean="0">
                          <a:latin typeface="Arial" pitchFamily="34" charset="0"/>
                          <a:cs typeface="Arial" pitchFamily="34" charset="0"/>
                        </a:rPr>
                        <a:t>dengan</a:t>
                      </a:r>
                      <a:r>
                        <a:rPr lang="en-ID" sz="1400" dirty="0" smtClean="0">
                          <a:latin typeface="Arial" pitchFamily="34" charset="0"/>
                          <a:cs typeface="Arial" pitchFamily="34" charset="0"/>
                        </a:rPr>
                        <a:t> minimum 3 window</a:t>
                      </a:r>
                      <a:r>
                        <a:rPr lang="en-ID" sz="1400" baseline="0" dirty="0" smtClean="0">
                          <a:latin typeface="Arial" pitchFamily="34" charset="0"/>
                          <a:cs typeface="Arial" pitchFamily="34" charset="0"/>
                        </a:rPr>
                        <a:t> (customize).</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3"/>
                  </a:ext>
                </a:extLst>
              </a:tr>
              <a:tr h="457200">
                <a:tc>
                  <a:txBody>
                    <a:bodyPr/>
                    <a:lstStyle/>
                    <a:p>
                      <a:r>
                        <a:rPr lang="en-US" sz="1400" b="1" dirty="0" smtClean="0">
                          <a:latin typeface="Calibri" pitchFamily="34" charset="0"/>
                        </a:rPr>
                        <a:t>PIC </a:t>
                      </a:r>
                      <a:r>
                        <a:rPr lang="en-US" sz="1400" b="1" baseline="0" dirty="0" smtClean="0">
                          <a:latin typeface="Calibri" pitchFamily="34" charset="0"/>
                        </a:rPr>
                        <a:t> </a:t>
                      </a:r>
                      <a:r>
                        <a:rPr lang="en-US" sz="1400" b="1" baseline="0" dirty="0" err="1" smtClean="0">
                          <a:latin typeface="Calibri" pitchFamily="34" charset="0"/>
                        </a:rPr>
                        <a:t>Inisiatif</a:t>
                      </a:r>
                      <a:r>
                        <a:rPr lang="en-US" sz="1400" b="1" baseline="0" dirty="0" smtClean="0">
                          <a:latin typeface="Calibri" pitchFamily="34" charset="0"/>
                        </a:rPr>
                        <a:t> </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US" sz="1400" smtClean="0">
                          <a:latin typeface="Arial" pitchFamily="34" charset="0"/>
                          <a:cs typeface="Arial" pitchFamily="34" charset="0"/>
                        </a:rPr>
                        <a:t>M. Apri Ekaputra</a:t>
                      </a:r>
                      <a:endParaRPr lang="en-US" sz="1400" dirty="0" smtClean="0">
                        <a:latin typeface="Arial" pitchFamily="34" charset="0"/>
                        <a:cs typeface="Arial" pitchFamily="34" charset="0"/>
                      </a:endParaRPr>
                    </a:p>
                  </a:txBody>
                  <a:tcPr anchor="ctr">
                    <a:solidFill>
                      <a:schemeClr val="accent5">
                        <a:lumMod val="20000"/>
                        <a:lumOff val="80000"/>
                      </a:schemeClr>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1094145118"/>
              </p:ext>
            </p:extLst>
          </p:nvPr>
        </p:nvGraphicFramePr>
        <p:xfrm>
          <a:off x="609600" y="3048000"/>
          <a:ext cx="7999042" cy="3101360"/>
        </p:xfrm>
        <a:graphic>
          <a:graphicData uri="http://schemas.openxmlformats.org/drawingml/2006/table">
            <a:tbl>
              <a:tblPr firstRow="1" bandRow="1">
                <a:tableStyleId>{5C22544A-7EE6-4342-B048-85BDC9FD1C3A}</a:tableStyleId>
              </a:tblPr>
              <a:tblGrid>
                <a:gridCol w="4914900">
                  <a:extLst>
                    <a:ext uri="{9D8B030D-6E8A-4147-A177-3AD203B41FA5}">
                      <a16:colId xmlns:a16="http://schemas.microsoft.com/office/drawing/2014/main" xmlns="" val="20000"/>
                    </a:ext>
                  </a:extLst>
                </a:gridCol>
                <a:gridCol w="1562100">
                  <a:extLst>
                    <a:ext uri="{9D8B030D-6E8A-4147-A177-3AD203B41FA5}">
                      <a16:colId xmlns:a16="http://schemas.microsoft.com/office/drawing/2014/main" xmlns="" val="20001"/>
                    </a:ext>
                  </a:extLst>
                </a:gridCol>
                <a:gridCol w="1522042">
                  <a:extLst>
                    <a:ext uri="{9D8B030D-6E8A-4147-A177-3AD203B41FA5}">
                      <a16:colId xmlns:a16="http://schemas.microsoft.com/office/drawing/2014/main" xmlns="" val="20002"/>
                    </a:ext>
                  </a:extLst>
                </a:gridCol>
              </a:tblGrid>
              <a:tr h="490351">
                <a:tc>
                  <a:txBody>
                    <a:bodyPr/>
                    <a:lstStyle/>
                    <a:p>
                      <a:pPr marL="0" algn="ctr" defTabSz="914400" rtl="0" eaLnBrk="1" latinLnBrk="0" hangingPunct="1"/>
                      <a:r>
                        <a:rPr lang="en-ID" sz="1400" b="1" kern="1200" dirty="0" smtClean="0">
                          <a:solidFill>
                            <a:schemeClr val="dk1"/>
                          </a:solidFill>
                          <a:latin typeface="Calibri" pitchFamily="34" charset="0"/>
                          <a:ea typeface="+mn-ea"/>
                          <a:cs typeface="+mn-cs"/>
                        </a:rPr>
                        <a:t>How</a:t>
                      </a:r>
                      <a:endParaRPr lang="id-ID" sz="1400" b="1" kern="1200" dirty="0" smtClean="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Who</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When</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xmlns="" val="10000"/>
                  </a:ext>
                </a:extLst>
              </a:tr>
              <a:tr h="490351">
                <a:tc>
                  <a:txBody>
                    <a:bodyPr/>
                    <a:lstStyle/>
                    <a:p>
                      <a:pPr algn="l" fontAlgn="t"/>
                      <a:r>
                        <a:rPr lang="en-US" sz="1400" b="0" i="0" u="none" strike="noStrike" smtClean="0">
                          <a:latin typeface="Arial" pitchFamily="34" charset="0"/>
                          <a:cs typeface="Arial" pitchFamily="34" charset="0"/>
                        </a:rPr>
                        <a:t>Requirement dan inisiatif</a:t>
                      </a:r>
                      <a:r>
                        <a:rPr lang="en-US" sz="1400" b="0" i="0" u="none" strike="noStrike" baseline="0" smtClean="0">
                          <a:latin typeface="Arial" pitchFamily="34" charset="0"/>
                          <a:cs typeface="Arial" pitchFamily="34" charset="0"/>
                        </a:rPr>
                        <a:t> d</a:t>
                      </a:r>
                      <a:r>
                        <a:rPr lang="en-US" sz="1400" b="0" i="0" u="none" strike="noStrike" smtClean="0">
                          <a:latin typeface="Arial" pitchFamily="34" charset="0"/>
                          <a:cs typeface="Arial" pitchFamily="34" charset="0"/>
                        </a:rPr>
                        <a:t>isampaikan</a:t>
                      </a:r>
                      <a:r>
                        <a:rPr lang="en-US" sz="1400" b="0" i="0" u="none" strike="noStrike" baseline="0" smtClean="0">
                          <a:latin typeface="Arial" pitchFamily="34" charset="0"/>
                          <a:cs typeface="Arial" pitchFamily="34" charset="0"/>
                        </a:rPr>
                        <a:t> </a:t>
                      </a:r>
                      <a:r>
                        <a:rPr lang="en-US" sz="1400" b="0" i="0" u="none" strike="noStrike" smtClean="0">
                          <a:latin typeface="Arial" pitchFamily="34" charset="0"/>
                          <a:cs typeface="Arial" pitchFamily="34" charset="0"/>
                        </a:rPr>
                        <a:t>ke IT  STA/ IT APD dan vendor untuk hal tersebut di atas dan memastikan di SIT/UAT dapat berjalan.</a:t>
                      </a:r>
                      <a:endParaRPr lang="en-US" sz="1400" b="0" i="0" u="none" strike="noStrike">
                        <a:latin typeface="Arial" pitchFamily="34" charset="0"/>
                        <a:cs typeface="Arial" pitchFamily="34" charset="0"/>
                      </a:endParaRPr>
                    </a:p>
                  </a:txBody>
                  <a:tcPr marL="9525" marR="9525" marT="9525" marB="0">
                    <a:solidFill>
                      <a:schemeClr val="accent5">
                        <a:lumMod val="20000"/>
                        <a:lumOff val="80000"/>
                      </a:schemeClr>
                    </a:solidFill>
                  </a:tcPr>
                </a:tc>
                <a:tc>
                  <a:txBody>
                    <a:bodyPr/>
                    <a:lstStyle/>
                    <a:p>
                      <a:pPr algn="ctr"/>
                      <a:r>
                        <a:rPr lang="en-US" sz="1400" smtClean="0">
                          <a:solidFill>
                            <a:schemeClr val="dk1"/>
                          </a:solidFill>
                          <a:latin typeface="Arial" pitchFamily="34" charset="0"/>
                          <a:ea typeface="+mn-ea"/>
                          <a:cs typeface="Arial" pitchFamily="34" charset="0"/>
                          <a:sym typeface="Arial"/>
                        </a:rPr>
                        <a:t>M. Apri Ekaputra</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tc>
                  <a:txBody>
                    <a:bodyPr/>
                    <a:lstStyle/>
                    <a:p>
                      <a:pPr algn="ctr" defTabSz="457200"/>
                      <a:r>
                        <a:rPr lang="id-ID" sz="1400" dirty="0" smtClean="0">
                          <a:solidFill>
                            <a:schemeClr val="dk1"/>
                          </a:solidFill>
                          <a:latin typeface="Arial" pitchFamily="34" charset="0"/>
                          <a:ea typeface="+mn-ea"/>
                          <a:cs typeface="Arial" pitchFamily="34" charset="0"/>
                          <a:sym typeface="Arial"/>
                        </a:rPr>
                        <a:t>Juni </a:t>
                      </a:r>
                      <a:r>
                        <a:rPr lang="en-US" sz="1400" dirty="0" smtClean="0">
                          <a:solidFill>
                            <a:schemeClr val="dk1"/>
                          </a:solidFill>
                          <a:latin typeface="Arial" pitchFamily="34" charset="0"/>
                          <a:ea typeface="+mn-ea"/>
                          <a:cs typeface="Arial" pitchFamily="34" charset="0"/>
                          <a:sym typeface="Arial"/>
                        </a:rPr>
                        <a:t>2019</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extLst>
                  <a:ext uri="{0D108BD9-81ED-4DB2-BD59-A6C34878D82A}">
                    <a16:rowId xmlns:a16="http://schemas.microsoft.com/office/drawing/2014/main" xmlns="" val="10001"/>
                  </a:ext>
                </a:extLst>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None/>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31857374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325631812"/>
              </p:ext>
            </p:extLst>
          </p:nvPr>
        </p:nvGraphicFramePr>
        <p:xfrm>
          <a:off x="611558" y="444872"/>
          <a:ext cx="7999042" cy="2590931"/>
        </p:xfrm>
        <a:graphic>
          <a:graphicData uri="http://schemas.openxmlformats.org/drawingml/2006/table">
            <a:tbl>
              <a:tblPr firstRow="1" bandRow="1">
                <a:tableStyleId>{5C22544A-7EE6-4342-B048-85BDC9FD1C3A}</a:tableStyleId>
              </a:tblPr>
              <a:tblGrid>
                <a:gridCol w="1064842">
                  <a:extLst>
                    <a:ext uri="{9D8B030D-6E8A-4147-A177-3AD203B41FA5}">
                      <a16:colId xmlns:a16="http://schemas.microsoft.com/office/drawing/2014/main" xmlns="" val="20000"/>
                    </a:ext>
                  </a:extLst>
                </a:gridCol>
                <a:gridCol w="6934200">
                  <a:extLst>
                    <a:ext uri="{9D8B030D-6E8A-4147-A177-3AD203B41FA5}">
                      <a16:colId xmlns:a16="http://schemas.microsoft.com/office/drawing/2014/main" xmlns="" val="20001"/>
                    </a:ext>
                  </a:extLst>
                </a:gridCol>
              </a:tblGrid>
              <a:tr h="553851">
                <a:tc gridSpan="2">
                  <a:txBody>
                    <a:bodyPr/>
                    <a:lstStyle/>
                    <a:p>
                      <a:pPr algn="ctr"/>
                      <a:r>
                        <a:rPr lang="id-ID" sz="1600" b="1" baseline="0" dirty="0" smtClean="0">
                          <a:latin typeface="Calibri" pitchFamily="34" charset="0"/>
                        </a:rPr>
                        <a:t>Merge Akun mandirifiesta menjadi email mandiricare dan @bankmandiri</a:t>
                      </a:r>
                      <a:endParaRPr lang="en-US" sz="1600" b="1" dirty="0">
                        <a:latin typeface="Calibri" pitchFamily="34" charset="0"/>
                      </a:endParaRPr>
                    </a:p>
                  </a:txBody>
                  <a:tcPr anchor="ctr">
                    <a:solidFill>
                      <a:srgbClr val="6FCDE3"/>
                    </a:solidFill>
                  </a:tcPr>
                </a:tc>
                <a:tc hMerge="1">
                  <a:txBody>
                    <a:bodyPr/>
                    <a:lstStyle/>
                    <a:p>
                      <a:pPr algn="ctr"/>
                      <a:endParaRPr lang="en-US" sz="1400" dirty="0"/>
                    </a:p>
                  </a:txBody>
                  <a:tcPr anchor="ctr"/>
                </a:tc>
                <a:extLst>
                  <a:ext uri="{0D108BD9-81ED-4DB2-BD59-A6C34878D82A}">
                    <a16:rowId xmlns:a16="http://schemas.microsoft.com/office/drawing/2014/main" xmlns="" val="10000"/>
                  </a:ext>
                </a:extLst>
              </a:tr>
              <a:tr h="0">
                <a:tc>
                  <a:txBody>
                    <a:bodyPr/>
                    <a:lstStyle/>
                    <a:p>
                      <a:endParaRPr lang="en-US" sz="100" b="1" dirty="0">
                        <a:latin typeface="Calibri" pitchFamily="34" charset="0"/>
                      </a:endParaRPr>
                    </a:p>
                  </a:txBody>
                  <a:tcPr anchor="ctr">
                    <a:solidFill>
                      <a:schemeClr val="bg1"/>
                    </a:solidFill>
                  </a:tcPr>
                </a:tc>
                <a:tc>
                  <a:txBody>
                    <a:bodyPr/>
                    <a:lstStyle/>
                    <a:p>
                      <a:endParaRPr lang="en-US" sz="100" dirty="0">
                        <a:latin typeface="Calibri" pitchFamily="34" charset="0"/>
                      </a:endParaRPr>
                    </a:p>
                  </a:txBody>
                  <a:tcPr anchor="ctr">
                    <a:solidFill>
                      <a:schemeClr val="bg1"/>
                    </a:solidFill>
                  </a:tcPr>
                </a:tc>
                <a:extLst>
                  <a:ext uri="{0D108BD9-81ED-4DB2-BD59-A6C34878D82A}">
                    <a16:rowId xmlns:a16="http://schemas.microsoft.com/office/drawing/2014/main" xmlns="" val="10001"/>
                  </a:ext>
                </a:extLst>
              </a:tr>
              <a:tr h="484637">
                <a:tc>
                  <a:txBody>
                    <a:bodyPr/>
                    <a:lstStyle/>
                    <a:p>
                      <a:r>
                        <a:rPr lang="en-ID" sz="1400" b="1" dirty="0">
                          <a:latin typeface="Calibri" pitchFamily="34" charset="0"/>
                        </a:rPr>
                        <a:t>Why</a:t>
                      </a:r>
                      <a:endParaRPr lang="en-US" sz="1400" b="1" dirty="0">
                        <a:latin typeface="Calibri" pitchFamily="34" charset="0"/>
                      </a:endParaRPr>
                    </a:p>
                  </a:txBody>
                  <a:tcPr anchor="ctr">
                    <a:solidFill>
                      <a:schemeClr val="accent6">
                        <a:lumMod val="40000"/>
                        <a:lumOff val="60000"/>
                      </a:schemeClr>
                    </a:solidFill>
                  </a:tcPr>
                </a:tc>
                <a:tc>
                  <a:txBody>
                    <a:bodyPr/>
                    <a:lstStyle/>
                    <a:p>
                      <a:r>
                        <a:rPr lang="id-ID" sz="1400" kern="1200" dirty="0" smtClean="0">
                          <a:solidFill>
                            <a:schemeClr val="dk1"/>
                          </a:solidFill>
                          <a:latin typeface="Arial" pitchFamily="34" charset="0"/>
                          <a:ea typeface="+mn-ea"/>
                          <a:cs typeface="Arial" pitchFamily="34" charset="0"/>
                        </a:rPr>
                        <a:t>Terdapat</a:t>
                      </a:r>
                      <a:r>
                        <a:rPr lang="id-ID" sz="1400" kern="1200" baseline="0" dirty="0" smtClean="0">
                          <a:solidFill>
                            <a:schemeClr val="dk1"/>
                          </a:solidFill>
                          <a:latin typeface="Arial" pitchFamily="34" charset="0"/>
                          <a:ea typeface="+mn-ea"/>
                          <a:cs typeface="Arial" pitchFamily="34" charset="0"/>
                        </a:rPr>
                        <a:t> akun yang belum terintegarasi dalam</a:t>
                      </a:r>
                      <a:r>
                        <a:rPr lang="id-ID" sz="1400" kern="1200" dirty="0" smtClean="0">
                          <a:solidFill>
                            <a:schemeClr val="dk1"/>
                          </a:solidFill>
                          <a:latin typeface="Arial" pitchFamily="34" charset="0"/>
                          <a:ea typeface="+mn-ea"/>
                          <a:cs typeface="Arial" pitchFamily="34" charset="0"/>
                        </a:rPr>
                        <a:t> menyampaikan hal yang terkait fiestapoin </a:t>
                      </a:r>
                      <a:r>
                        <a:rPr lang="id-ID" sz="1400" kern="1200" baseline="0" dirty="0" smtClean="0">
                          <a:solidFill>
                            <a:schemeClr val="dk1"/>
                          </a:solidFill>
                          <a:latin typeface="Arial" pitchFamily="34" charset="0"/>
                          <a:ea typeface="+mn-ea"/>
                          <a:cs typeface="Arial" pitchFamily="34" charset="0"/>
                        </a:rPr>
                        <a:t>(masih menggunakan akun “mandirifiesta”) sehingga dirasakan terlalu banyak akun untuk kebutuhan nasabah.</a:t>
                      </a:r>
                      <a:endParaRPr lang="id-ID" sz="1400" kern="1200" dirty="0">
                        <a:solidFill>
                          <a:schemeClr val="dk1"/>
                        </a:solidFill>
                        <a:latin typeface="Arial" pitchFamily="34" charset="0"/>
                        <a:ea typeface="+mn-ea"/>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2"/>
                  </a:ext>
                </a:extLst>
              </a:tr>
              <a:tr h="381000">
                <a:tc>
                  <a:txBody>
                    <a:bodyPr/>
                    <a:lstStyle/>
                    <a:p>
                      <a:r>
                        <a:rPr lang="en-ID" sz="1400" b="1" dirty="0">
                          <a:latin typeface="Calibri" pitchFamily="34" charset="0"/>
                        </a:rPr>
                        <a:t>What</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id-ID" sz="1400" dirty="0" smtClean="0">
                          <a:latin typeface="Arial" pitchFamily="34" charset="0"/>
                          <a:cs typeface="Arial" pitchFamily="34" charset="0"/>
                        </a:rPr>
                        <a:t>Untuk memberikan</a:t>
                      </a:r>
                      <a:r>
                        <a:rPr lang="id-ID" sz="1400" baseline="0" dirty="0" smtClean="0">
                          <a:latin typeface="Arial" pitchFamily="34" charset="0"/>
                          <a:cs typeface="Arial" pitchFamily="34" charset="0"/>
                        </a:rPr>
                        <a:t> kemudahan monitoring segala hal yang terkait dengan fiestapoin cukup menggunakan email “mandiricare” dan “@bankmandiri” pada media sosial seperti FB dan twitter</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3"/>
                  </a:ext>
                </a:extLst>
              </a:tr>
              <a:tr h="457200">
                <a:tc>
                  <a:txBody>
                    <a:bodyPr/>
                    <a:lstStyle/>
                    <a:p>
                      <a:r>
                        <a:rPr lang="en-US" sz="1400" b="1" dirty="0" smtClean="0">
                          <a:latin typeface="Calibri" pitchFamily="34" charset="0"/>
                        </a:rPr>
                        <a:t>PIC </a:t>
                      </a:r>
                      <a:r>
                        <a:rPr lang="en-US" sz="1400" b="1" baseline="0" dirty="0" smtClean="0">
                          <a:latin typeface="Calibri" pitchFamily="34" charset="0"/>
                        </a:rPr>
                        <a:t> </a:t>
                      </a:r>
                      <a:r>
                        <a:rPr lang="en-US" sz="1400" b="1" baseline="0" dirty="0" err="1" smtClean="0">
                          <a:latin typeface="Calibri" pitchFamily="34" charset="0"/>
                        </a:rPr>
                        <a:t>Inisiatif</a:t>
                      </a:r>
                      <a:r>
                        <a:rPr lang="en-US" sz="1400" b="1" baseline="0" dirty="0" smtClean="0">
                          <a:latin typeface="Calibri" pitchFamily="34" charset="0"/>
                        </a:rPr>
                        <a:t> </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id-ID" sz="1400" dirty="0" smtClean="0">
                          <a:latin typeface="Arial" pitchFamily="34" charset="0"/>
                          <a:cs typeface="Arial" pitchFamily="34" charset="0"/>
                        </a:rPr>
                        <a:t>Dessy Edwina</a:t>
                      </a:r>
                      <a:endParaRPr lang="en-US" sz="1400" dirty="0" smtClean="0">
                        <a:latin typeface="Arial" pitchFamily="34" charset="0"/>
                        <a:cs typeface="Arial" pitchFamily="34" charset="0"/>
                      </a:endParaRPr>
                    </a:p>
                  </a:txBody>
                  <a:tcPr anchor="ctr">
                    <a:solidFill>
                      <a:schemeClr val="accent5">
                        <a:lumMod val="20000"/>
                        <a:lumOff val="80000"/>
                      </a:schemeClr>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1094145118"/>
              </p:ext>
            </p:extLst>
          </p:nvPr>
        </p:nvGraphicFramePr>
        <p:xfrm>
          <a:off x="609600" y="3048000"/>
          <a:ext cx="7999042" cy="2942106"/>
        </p:xfrm>
        <a:graphic>
          <a:graphicData uri="http://schemas.openxmlformats.org/drawingml/2006/table">
            <a:tbl>
              <a:tblPr firstRow="1" bandRow="1">
                <a:tableStyleId>{5C22544A-7EE6-4342-B048-85BDC9FD1C3A}</a:tableStyleId>
              </a:tblPr>
              <a:tblGrid>
                <a:gridCol w="4914900">
                  <a:extLst>
                    <a:ext uri="{9D8B030D-6E8A-4147-A177-3AD203B41FA5}">
                      <a16:colId xmlns:a16="http://schemas.microsoft.com/office/drawing/2014/main" xmlns="" val="20000"/>
                    </a:ext>
                  </a:extLst>
                </a:gridCol>
                <a:gridCol w="1562100">
                  <a:extLst>
                    <a:ext uri="{9D8B030D-6E8A-4147-A177-3AD203B41FA5}">
                      <a16:colId xmlns:a16="http://schemas.microsoft.com/office/drawing/2014/main" xmlns="" val="20001"/>
                    </a:ext>
                  </a:extLst>
                </a:gridCol>
                <a:gridCol w="1522042">
                  <a:extLst>
                    <a:ext uri="{9D8B030D-6E8A-4147-A177-3AD203B41FA5}">
                      <a16:colId xmlns:a16="http://schemas.microsoft.com/office/drawing/2014/main" xmlns="" val="20002"/>
                    </a:ext>
                  </a:extLst>
                </a:gridCol>
              </a:tblGrid>
              <a:tr h="490351">
                <a:tc>
                  <a:txBody>
                    <a:bodyPr/>
                    <a:lstStyle/>
                    <a:p>
                      <a:pPr marL="0" algn="ctr" defTabSz="914400" rtl="0" eaLnBrk="1" latinLnBrk="0" hangingPunct="1"/>
                      <a:r>
                        <a:rPr lang="en-ID" sz="1400" b="1" kern="1200" dirty="0" smtClean="0">
                          <a:solidFill>
                            <a:schemeClr val="dk1"/>
                          </a:solidFill>
                          <a:latin typeface="Calibri" pitchFamily="34" charset="0"/>
                          <a:ea typeface="+mn-ea"/>
                          <a:cs typeface="+mn-cs"/>
                        </a:rPr>
                        <a:t>How</a:t>
                      </a:r>
                      <a:endParaRPr lang="id-ID" sz="1400" b="1" kern="1200" dirty="0" smtClean="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Who</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When</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xmlns="" val="10000"/>
                  </a:ext>
                </a:extLst>
              </a:tr>
              <a:tr h="490351">
                <a:tc>
                  <a:txBody>
                    <a:bodyPr/>
                    <a:lstStyle/>
                    <a:p>
                      <a:pPr algn="l" fontAlgn="t"/>
                      <a:r>
                        <a:rPr lang="id-ID" sz="1400" b="0" i="0" u="none" strike="noStrike" dirty="0" smtClean="0">
                          <a:latin typeface="Arial" pitchFamily="34" charset="0"/>
                          <a:cs typeface="Arial" pitchFamily="34" charset="0"/>
                        </a:rPr>
                        <a:t>Diskusi</a:t>
                      </a:r>
                      <a:r>
                        <a:rPr lang="id-ID" sz="1400" b="0" i="0" u="none" strike="noStrike" baseline="0" dirty="0" smtClean="0">
                          <a:latin typeface="Arial" pitchFamily="34" charset="0"/>
                          <a:cs typeface="Arial" pitchFamily="34" charset="0"/>
                        </a:rPr>
                        <a:t> dengan Retail Deposit Product &amp; Solution (RDPS) untuk dilakukan Merged akun fiestapoin.</a:t>
                      </a:r>
                      <a:endParaRPr lang="en-US" sz="1400" b="0" i="0" u="none" strike="noStrike" dirty="0">
                        <a:latin typeface="Arial" pitchFamily="34" charset="0"/>
                        <a:cs typeface="Arial" pitchFamily="34" charset="0"/>
                      </a:endParaRPr>
                    </a:p>
                  </a:txBody>
                  <a:tcPr marL="9525" marR="9525" marT="9525" marB="0">
                    <a:solidFill>
                      <a:schemeClr val="accent5">
                        <a:lumMod val="20000"/>
                        <a:lumOff val="80000"/>
                      </a:schemeClr>
                    </a:solidFill>
                  </a:tcPr>
                </a:tc>
                <a:tc>
                  <a:txBody>
                    <a:bodyPr/>
                    <a:lstStyle/>
                    <a:p>
                      <a:pPr algn="ctr"/>
                      <a:r>
                        <a:rPr lang="id-ID" sz="1400" dirty="0" smtClean="0">
                          <a:solidFill>
                            <a:schemeClr val="dk1"/>
                          </a:solidFill>
                          <a:latin typeface="Arial" pitchFamily="34" charset="0"/>
                          <a:ea typeface="+mn-ea"/>
                          <a:cs typeface="Arial" pitchFamily="34" charset="0"/>
                          <a:sym typeface="Arial"/>
                        </a:rPr>
                        <a:t>Dessy Edwina</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tc>
                  <a:txBody>
                    <a:bodyPr/>
                    <a:lstStyle/>
                    <a:p>
                      <a:pPr algn="ctr" defTabSz="457200"/>
                      <a:r>
                        <a:rPr lang="id-ID" sz="1400" baseline="0" dirty="0" smtClean="0">
                          <a:solidFill>
                            <a:schemeClr val="dk1"/>
                          </a:solidFill>
                          <a:latin typeface="Arial" pitchFamily="34" charset="0"/>
                          <a:ea typeface="+mn-ea"/>
                          <a:cs typeface="Arial" pitchFamily="34" charset="0"/>
                          <a:sym typeface="Arial"/>
                        </a:rPr>
                        <a:t>September </a:t>
                      </a:r>
                      <a:r>
                        <a:rPr lang="en-US" sz="1400" dirty="0" smtClean="0">
                          <a:solidFill>
                            <a:schemeClr val="dk1"/>
                          </a:solidFill>
                          <a:latin typeface="Arial" pitchFamily="34" charset="0"/>
                          <a:ea typeface="+mn-ea"/>
                          <a:cs typeface="Arial" pitchFamily="34" charset="0"/>
                          <a:sym typeface="Arial"/>
                        </a:rPr>
                        <a:t>2019</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extLst>
                  <a:ext uri="{0D108BD9-81ED-4DB2-BD59-A6C34878D82A}">
                    <a16:rowId xmlns:a16="http://schemas.microsoft.com/office/drawing/2014/main" xmlns="" val="10001"/>
                  </a:ext>
                </a:extLst>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None/>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31857374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325631812"/>
              </p:ext>
            </p:extLst>
          </p:nvPr>
        </p:nvGraphicFramePr>
        <p:xfrm>
          <a:off x="611558" y="444872"/>
          <a:ext cx="7999042" cy="2590931"/>
        </p:xfrm>
        <a:graphic>
          <a:graphicData uri="http://schemas.openxmlformats.org/drawingml/2006/table">
            <a:tbl>
              <a:tblPr firstRow="1" bandRow="1">
                <a:tableStyleId>{5C22544A-7EE6-4342-B048-85BDC9FD1C3A}</a:tableStyleId>
              </a:tblPr>
              <a:tblGrid>
                <a:gridCol w="1064842">
                  <a:extLst>
                    <a:ext uri="{9D8B030D-6E8A-4147-A177-3AD203B41FA5}">
                      <a16:colId xmlns:a16="http://schemas.microsoft.com/office/drawing/2014/main" xmlns="" val="20000"/>
                    </a:ext>
                  </a:extLst>
                </a:gridCol>
                <a:gridCol w="6934200">
                  <a:extLst>
                    <a:ext uri="{9D8B030D-6E8A-4147-A177-3AD203B41FA5}">
                      <a16:colId xmlns:a16="http://schemas.microsoft.com/office/drawing/2014/main" xmlns="" val="20001"/>
                    </a:ext>
                  </a:extLst>
                </a:gridCol>
              </a:tblGrid>
              <a:tr h="553851">
                <a:tc gridSpan="2">
                  <a:txBody>
                    <a:bodyPr/>
                    <a:lstStyle/>
                    <a:p>
                      <a:pPr algn="ctr"/>
                      <a:r>
                        <a:rPr lang="id-ID" sz="1600" b="1" dirty="0" smtClean="0">
                          <a:latin typeface="Calibri" pitchFamily="34" charset="0"/>
                        </a:rPr>
                        <a:t>Tandem</a:t>
                      </a:r>
                      <a:r>
                        <a:rPr lang="id-ID" sz="1600" b="1" baseline="0" dirty="0" smtClean="0">
                          <a:latin typeface="Calibri" pitchFamily="34" charset="0"/>
                        </a:rPr>
                        <a:t> </a:t>
                      </a:r>
                      <a:r>
                        <a:rPr lang="id-ID" sz="1600" b="1" baseline="0" dirty="0" smtClean="0">
                          <a:latin typeface="Calibri" pitchFamily="34" charset="0"/>
                        </a:rPr>
                        <a:t>Skill Email Untuk Rekans Skill Sosmed</a:t>
                      </a:r>
                      <a:endParaRPr lang="en-US" sz="1600" b="1" dirty="0">
                        <a:latin typeface="Calibri" pitchFamily="34" charset="0"/>
                      </a:endParaRPr>
                    </a:p>
                  </a:txBody>
                  <a:tcPr anchor="ctr">
                    <a:solidFill>
                      <a:srgbClr val="6FCDE3"/>
                    </a:solidFill>
                  </a:tcPr>
                </a:tc>
                <a:tc hMerge="1">
                  <a:txBody>
                    <a:bodyPr/>
                    <a:lstStyle/>
                    <a:p>
                      <a:pPr algn="ctr"/>
                      <a:endParaRPr lang="en-US" sz="1400" dirty="0"/>
                    </a:p>
                  </a:txBody>
                  <a:tcPr anchor="ctr"/>
                </a:tc>
                <a:extLst>
                  <a:ext uri="{0D108BD9-81ED-4DB2-BD59-A6C34878D82A}">
                    <a16:rowId xmlns:a16="http://schemas.microsoft.com/office/drawing/2014/main" xmlns="" val="10000"/>
                  </a:ext>
                </a:extLst>
              </a:tr>
              <a:tr h="0">
                <a:tc>
                  <a:txBody>
                    <a:bodyPr/>
                    <a:lstStyle/>
                    <a:p>
                      <a:endParaRPr lang="en-US" sz="100" b="1" dirty="0">
                        <a:latin typeface="Calibri" pitchFamily="34" charset="0"/>
                      </a:endParaRPr>
                    </a:p>
                  </a:txBody>
                  <a:tcPr anchor="ctr">
                    <a:solidFill>
                      <a:schemeClr val="bg1"/>
                    </a:solidFill>
                  </a:tcPr>
                </a:tc>
                <a:tc>
                  <a:txBody>
                    <a:bodyPr/>
                    <a:lstStyle/>
                    <a:p>
                      <a:endParaRPr lang="en-US" sz="100" dirty="0">
                        <a:latin typeface="Calibri" pitchFamily="34" charset="0"/>
                      </a:endParaRPr>
                    </a:p>
                  </a:txBody>
                  <a:tcPr anchor="ctr">
                    <a:solidFill>
                      <a:schemeClr val="bg1"/>
                    </a:solidFill>
                  </a:tcPr>
                </a:tc>
                <a:extLst>
                  <a:ext uri="{0D108BD9-81ED-4DB2-BD59-A6C34878D82A}">
                    <a16:rowId xmlns:a16="http://schemas.microsoft.com/office/drawing/2014/main" xmlns="" val="10001"/>
                  </a:ext>
                </a:extLst>
              </a:tr>
              <a:tr h="484637">
                <a:tc>
                  <a:txBody>
                    <a:bodyPr/>
                    <a:lstStyle/>
                    <a:p>
                      <a:r>
                        <a:rPr lang="en-ID" sz="1400" b="1" dirty="0">
                          <a:latin typeface="Calibri" pitchFamily="34" charset="0"/>
                        </a:rPr>
                        <a:t>Why</a:t>
                      </a:r>
                      <a:endParaRPr lang="en-US" sz="1400" b="1" dirty="0">
                        <a:latin typeface="Calibri" pitchFamily="34" charset="0"/>
                      </a:endParaRPr>
                    </a:p>
                  </a:txBody>
                  <a:tcPr anchor="ctr">
                    <a:solidFill>
                      <a:schemeClr val="accent6">
                        <a:lumMod val="40000"/>
                        <a:lumOff val="60000"/>
                      </a:schemeClr>
                    </a:solidFill>
                  </a:tcPr>
                </a:tc>
                <a:tc>
                  <a:txBody>
                    <a:bodyPr/>
                    <a:lstStyle/>
                    <a:p>
                      <a:r>
                        <a:rPr lang="id-ID" sz="1400" kern="1200" baseline="0" dirty="0" smtClean="0">
                          <a:solidFill>
                            <a:schemeClr val="dk1"/>
                          </a:solidFill>
                          <a:latin typeface="Arial" pitchFamily="34" charset="0"/>
                          <a:ea typeface="+mn-ea"/>
                          <a:cs typeface="Arial" pitchFamily="34" charset="0"/>
                        </a:rPr>
                        <a:t>Pada saat terjadi insiden (contohnya Mandol pada akhir Maret 2019 tidak dapat login) sehingga menyebabkan ticket email yang masuk banyak sekali dan menyebabkan rekan-rekan DMS pada skill email DMS harus lembur dalam waktu yang cukup lama </a:t>
                      </a:r>
                      <a:endParaRPr lang="id-ID" sz="1400" kern="1200" dirty="0">
                        <a:solidFill>
                          <a:schemeClr val="dk1"/>
                        </a:solidFill>
                        <a:latin typeface="Arial" pitchFamily="34" charset="0"/>
                        <a:ea typeface="+mn-ea"/>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2"/>
                  </a:ext>
                </a:extLst>
              </a:tr>
              <a:tr h="381000">
                <a:tc>
                  <a:txBody>
                    <a:bodyPr/>
                    <a:lstStyle/>
                    <a:p>
                      <a:r>
                        <a:rPr lang="en-ID" sz="1400" b="1" dirty="0">
                          <a:latin typeface="Calibri" pitchFamily="34" charset="0"/>
                        </a:rPr>
                        <a:t>What</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id-ID" sz="1400" dirty="0" smtClean="0">
                          <a:latin typeface="Arial" pitchFamily="34" charset="0"/>
                          <a:cs typeface="Arial" pitchFamily="34" charset="0"/>
                        </a:rPr>
                        <a:t>Untuk mengantisipasi</a:t>
                      </a:r>
                      <a:r>
                        <a:rPr lang="id-ID" sz="1400" baseline="0" dirty="0" smtClean="0">
                          <a:latin typeface="Arial" pitchFamily="34" charset="0"/>
                          <a:cs typeface="Arial" pitchFamily="34" charset="0"/>
                        </a:rPr>
                        <a:t> hal tersebut, memberikan kesempatan kepada rekan sosmed melakukan </a:t>
                      </a:r>
                      <a:r>
                        <a:rPr lang="id-ID" sz="1400" baseline="0" dirty="0" smtClean="0">
                          <a:latin typeface="Arial" pitchFamily="34" charset="0"/>
                          <a:cs typeface="Arial" pitchFamily="34" charset="0"/>
                        </a:rPr>
                        <a:t>tandem </a:t>
                      </a:r>
                      <a:r>
                        <a:rPr lang="id-ID" sz="1400" baseline="0" dirty="0" smtClean="0">
                          <a:latin typeface="Arial" pitchFamily="34" charset="0"/>
                          <a:cs typeface="Arial" pitchFamily="34" charset="0"/>
                        </a:rPr>
                        <a:t>dengan rekan email (multiskill) agar dapat mengantisipasi apabila terjadi insiden dan pada saat libur panjang (lebaran &amp; natal).</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3"/>
                  </a:ext>
                </a:extLst>
              </a:tr>
              <a:tr h="457200">
                <a:tc>
                  <a:txBody>
                    <a:bodyPr/>
                    <a:lstStyle/>
                    <a:p>
                      <a:r>
                        <a:rPr lang="en-US" sz="1400" b="1" dirty="0" smtClean="0">
                          <a:latin typeface="Calibri" pitchFamily="34" charset="0"/>
                        </a:rPr>
                        <a:t>PIC </a:t>
                      </a:r>
                      <a:r>
                        <a:rPr lang="en-US" sz="1400" b="1" baseline="0" dirty="0" smtClean="0">
                          <a:latin typeface="Calibri" pitchFamily="34" charset="0"/>
                        </a:rPr>
                        <a:t> </a:t>
                      </a:r>
                      <a:r>
                        <a:rPr lang="en-US" sz="1400" b="1" baseline="0" dirty="0" err="1" smtClean="0">
                          <a:latin typeface="Calibri" pitchFamily="34" charset="0"/>
                        </a:rPr>
                        <a:t>Inisiatif</a:t>
                      </a:r>
                      <a:r>
                        <a:rPr lang="en-US" sz="1400" b="1" baseline="0" dirty="0" smtClean="0">
                          <a:latin typeface="Calibri" pitchFamily="34" charset="0"/>
                        </a:rPr>
                        <a:t> </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id-ID" sz="1400" dirty="0" smtClean="0">
                          <a:latin typeface="Arial" pitchFamily="34" charset="0"/>
                          <a:cs typeface="Arial" pitchFamily="34" charset="0"/>
                        </a:rPr>
                        <a:t>Dessy Edwina</a:t>
                      </a:r>
                      <a:endParaRPr lang="en-US" sz="1400" dirty="0" smtClean="0">
                        <a:latin typeface="Arial" pitchFamily="34" charset="0"/>
                        <a:cs typeface="Arial" pitchFamily="34" charset="0"/>
                      </a:endParaRPr>
                    </a:p>
                  </a:txBody>
                  <a:tcPr anchor="ctr">
                    <a:solidFill>
                      <a:schemeClr val="accent5">
                        <a:lumMod val="20000"/>
                        <a:lumOff val="80000"/>
                      </a:schemeClr>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1094145118"/>
              </p:ext>
            </p:extLst>
          </p:nvPr>
        </p:nvGraphicFramePr>
        <p:xfrm>
          <a:off x="609600" y="3048000"/>
          <a:ext cx="7999042" cy="3101360"/>
        </p:xfrm>
        <a:graphic>
          <a:graphicData uri="http://schemas.openxmlformats.org/drawingml/2006/table">
            <a:tbl>
              <a:tblPr firstRow="1" bandRow="1">
                <a:tableStyleId>{5C22544A-7EE6-4342-B048-85BDC9FD1C3A}</a:tableStyleId>
              </a:tblPr>
              <a:tblGrid>
                <a:gridCol w="4914900">
                  <a:extLst>
                    <a:ext uri="{9D8B030D-6E8A-4147-A177-3AD203B41FA5}">
                      <a16:colId xmlns:a16="http://schemas.microsoft.com/office/drawing/2014/main" xmlns="" val="20000"/>
                    </a:ext>
                  </a:extLst>
                </a:gridCol>
                <a:gridCol w="1562100">
                  <a:extLst>
                    <a:ext uri="{9D8B030D-6E8A-4147-A177-3AD203B41FA5}">
                      <a16:colId xmlns:a16="http://schemas.microsoft.com/office/drawing/2014/main" xmlns="" val="20001"/>
                    </a:ext>
                  </a:extLst>
                </a:gridCol>
                <a:gridCol w="1522042">
                  <a:extLst>
                    <a:ext uri="{9D8B030D-6E8A-4147-A177-3AD203B41FA5}">
                      <a16:colId xmlns:a16="http://schemas.microsoft.com/office/drawing/2014/main" xmlns="" val="20002"/>
                    </a:ext>
                  </a:extLst>
                </a:gridCol>
              </a:tblGrid>
              <a:tr h="490351">
                <a:tc>
                  <a:txBody>
                    <a:bodyPr/>
                    <a:lstStyle/>
                    <a:p>
                      <a:pPr marL="0" algn="ctr" defTabSz="914400" rtl="0" eaLnBrk="1" latinLnBrk="0" hangingPunct="1"/>
                      <a:r>
                        <a:rPr lang="en-ID" sz="1400" b="1" kern="1200" dirty="0" smtClean="0">
                          <a:solidFill>
                            <a:schemeClr val="dk1"/>
                          </a:solidFill>
                          <a:latin typeface="Calibri" pitchFamily="34" charset="0"/>
                          <a:ea typeface="+mn-ea"/>
                          <a:cs typeface="+mn-cs"/>
                        </a:rPr>
                        <a:t>How</a:t>
                      </a:r>
                      <a:endParaRPr lang="id-ID" sz="1400" b="1" kern="1200" dirty="0" smtClean="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Who</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When</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xmlns="" val="10000"/>
                  </a:ext>
                </a:extLst>
              </a:tr>
              <a:tr h="490351">
                <a:tc>
                  <a:txBody>
                    <a:bodyPr/>
                    <a:lstStyle/>
                    <a:p>
                      <a:pPr algn="l" fontAlgn="t"/>
                      <a:r>
                        <a:rPr lang="id-ID" sz="1400" b="0" i="0" u="none" strike="noStrike" dirty="0" smtClean="0">
                          <a:latin typeface="Arial" pitchFamily="34" charset="0"/>
                          <a:cs typeface="Arial" pitchFamily="34" charset="0"/>
                        </a:rPr>
                        <a:t>Pengaturan jadwal </a:t>
                      </a:r>
                      <a:r>
                        <a:rPr lang="id-ID" sz="1400" b="0" i="0" u="none" strike="noStrike" dirty="0" smtClean="0">
                          <a:latin typeface="Arial" pitchFamily="34" charset="0"/>
                          <a:cs typeface="Arial" pitchFamily="34" charset="0"/>
                        </a:rPr>
                        <a:t>tandem </a:t>
                      </a:r>
                      <a:r>
                        <a:rPr lang="id-ID" sz="1400" b="0" i="0" u="none" strike="noStrike" dirty="0" smtClean="0">
                          <a:latin typeface="Arial" pitchFamily="34" charset="0"/>
                          <a:cs typeface="Arial" pitchFamily="34" charset="0"/>
                        </a:rPr>
                        <a:t>email dan implementasi langsung di floor untuk rekan sosmed banking</a:t>
                      </a:r>
                      <a:r>
                        <a:rPr lang="id-ID" sz="1400" b="0" i="0" u="none" strike="noStrike" baseline="0" dirty="0" smtClean="0">
                          <a:latin typeface="Arial" pitchFamily="34" charset="0"/>
                          <a:cs typeface="Arial" pitchFamily="34" charset="0"/>
                        </a:rPr>
                        <a:t> dan CC diupayakan berjalan dengan tertib.</a:t>
                      </a:r>
                      <a:endParaRPr lang="en-US" sz="1400" b="0" i="0" u="none" strike="noStrike" dirty="0">
                        <a:latin typeface="Arial" pitchFamily="34" charset="0"/>
                        <a:cs typeface="Arial" pitchFamily="34" charset="0"/>
                      </a:endParaRPr>
                    </a:p>
                  </a:txBody>
                  <a:tcPr marL="9525" marR="9525" marT="9525" marB="0">
                    <a:solidFill>
                      <a:schemeClr val="accent5">
                        <a:lumMod val="20000"/>
                        <a:lumOff val="80000"/>
                      </a:schemeClr>
                    </a:solidFill>
                  </a:tcPr>
                </a:tc>
                <a:tc>
                  <a:txBody>
                    <a:bodyPr/>
                    <a:lstStyle/>
                    <a:p>
                      <a:pPr algn="ctr"/>
                      <a:r>
                        <a:rPr lang="id-ID" sz="1400" dirty="0" smtClean="0">
                          <a:solidFill>
                            <a:schemeClr val="dk1"/>
                          </a:solidFill>
                          <a:latin typeface="Arial" pitchFamily="34" charset="0"/>
                          <a:ea typeface="+mn-ea"/>
                          <a:cs typeface="Arial" pitchFamily="34" charset="0"/>
                          <a:sym typeface="Arial"/>
                        </a:rPr>
                        <a:t>Dessy Edwina</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tc>
                  <a:txBody>
                    <a:bodyPr/>
                    <a:lstStyle/>
                    <a:p>
                      <a:pPr algn="ctr" defTabSz="457200"/>
                      <a:r>
                        <a:rPr lang="id-ID" sz="1400" baseline="0" dirty="0" smtClean="0">
                          <a:solidFill>
                            <a:schemeClr val="dk1"/>
                          </a:solidFill>
                          <a:latin typeface="Arial" pitchFamily="34" charset="0"/>
                          <a:ea typeface="+mn-ea"/>
                          <a:cs typeface="Arial" pitchFamily="34" charset="0"/>
                          <a:sym typeface="Arial"/>
                        </a:rPr>
                        <a:t>Juni </a:t>
                      </a:r>
                      <a:r>
                        <a:rPr lang="en-US" sz="1400" dirty="0" smtClean="0">
                          <a:solidFill>
                            <a:schemeClr val="dk1"/>
                          </a:solidFill>
                          <a:latin typeface="Arial" pitchFamily="34" charset="0"/>
                          <a:ea typeface="+mn-ea"/>
                          <a:cs typeface="Arial" pitchFamily="34" charset="0"/>
                          <a:sym typeface="Arial"/>
                        </a:rPr>
                        <a:t>2019</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extLst>
                  <a:ext uri="{0D108BD9-81ED-4DB2-BD59-A6C34878D82A}">
                    <a16:rowId xmlns:a16="http://schemas.microsoft.com/office/drawing/2014/main" xmlns="" val="10001"/>
                  </a:ext>
                </a:extLst>
              </a:tr>
              <a:tr h="490351">
                <a:tc>
                  <a:txBody>
                    <a:bodyPr/>
                    <a:lstStyle/>
                    <a:p>
                      <a:pPr marL="342900" indent="-342900">
                        <a:buFont typeface="+mj-lt"/>
                        <a:buNone/>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None/>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31857374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325631812"/>
              </p:ext>
            </p:extLst>
          </p:nvPr>
        </p:nvGraphicFramePr>
        <p:xfrm>
          <a:off x="611558" y="444872"/>
          <a:ext cx="7999042" cy="2590931"/>
        </p:xfrm>
        <a:graphic>
          <a:graphicData uri="http://schemas.openxmlformats.org/drawingml/2006/table">
            <a:tbl>
              <a:tblPr firstRow="1" bandRow="1">
                <a:tableStyleId>{5C22544A-7EE6-4342-B048-85BDC9FD1C3A}</a:tableStyleId>
              </a:tblPr>
              <a:tblGrid>
                <a:gridCol w="1064842">
                  <a:extLst>
                    <a:ext uri="{9D8B030D-6E8A-4147-A177-3AD203B41FA5}">
                      <a16:colId xmlns:a16="http://schemas.microsoft.com/office/drawing/2014/main" xmlns="" val="20000"/>
                    </a:ext>
                  </a:extLst>
                </a:gridCol>
                <a:gridCol w="6934200">
                  <a:extLst>
                    <a:ext uri="{9D8B030D-6E8A-4147-A177-3AD203B41FA5}">
                      <a16:colId xmlns:a16="http://schemas.microsoft.com/office/drawing/2014/main" xmlns="" val="20001"/>
                    </a:ext>
                  </a:extLst>
                </a:gridCol>
              </a:tblGrid>
              <a:tr h="553851">
                <a:tc gridSpan="2">
                  <a:txBody>
                    <a:bodyPr/>
                    <a:lstStyle/>
                    <a:p>
                      <a:pPr algn="ctr"/>
                      <a:r>
                        <a:rPr lang="id-ID" sz="1600" b="1" dirty="0" smtClean="0">
                          <a:latin typeface="Calibri" pitchFamily="34" charset="0"/>
                        </a:rPr>
                        <a:t>Penggunaan</a:t>
                      </a:r>
                      <a:r>
                        <a:rPr lang="id-ID" sz="1600" b="1" baseline="0" dirty="0" smtClean="0">
                          <a:latin typeface="Calibri" pitchFamily="34" charset="0"/>
                        </a:rPr>
                        <a:t> Sarana Email untuk Pengiriman Dokumen Indikasi Penipuan</a:t>
                      </a:r>
                      <a:endParaRPr lang="en-US" sz="1600" b="1" dirty="0">
                        <a:latin typeface="Calibri" pitchFamily="34" charset="0"/>
                      </a:endParaRPr>
                    </a:p>
                  </a:txBody>
                  <a:tcPr anchor="ctr">
                    <a:solidFill>
                      <a:srgbClr val="6FCDE3"/>
                    </a:solidFill>
                  </a:tcPr>
                </a:tc>
                <a:tc hMerge="1">
                  <a:txBody>
                    <a:bodyPr/>
                    <a:lstStyle/>
                    <a:p>
                      <a:pPr algn="ctr"/>
                      <a:endParaRPr lang="en-US" sz="1400" dirty="0"/>
                    </a:p>
                  </a:txBody>
                  <a:tcPr anchor="ctr"/>
                </a:tc>
                <a:extLst>
                  <a:ext uri="{0D108BD9-81ED-4DB2-BD59-A6C34878D82A}">
                    <a16:rowId xmlns:a16="http://schemas.microsoft.com/office/drawing/2014/main" xmlns="" val="10000"/>
                  </a:ext>
                </a:extLst>
              </a:tr>
              <a:tr h="0">
                <a:tc>
                  <a:txBody>
                    <a:bodyPr/>
                    <a:lstStyle/>
                    <a:p>
                      <a:endParaRPr lang="en-US" sz="100" b="1" dirty="0">
                        <a:latin typeface="Calibri" pitchFamily="34" charset="0"/>
                      </a:endParaRPr>
                    </a:p>
                  </a:txBody>
                  <a:tcPr anchor="ctr">
                    <a:solidFill>
                      <a:schemeClr val="bg1"/>
                    </a:solidFill>
                  </a:tcPr>
                </a:tc>
                <a:tc>
                  <a:txBody>
                    <a:bodyPr/>
                    <a:lstStyle/>
                    <a:p>
                      <a:endParaRPr lang="en-US" sz="100" dirty="0">
                        <a:latin typeface="Calibri" pitchFamily="34" charset="0"/>
                      </a:endParaRPr>
                    </a:p>
                  </a:txBody>
                  <a:tcPr anchor="ctr">
                    <a:solidFill>
                      <a:schemeClr val="bg1"/>
                    </a:solidFill>
                  </a:tcPr>
                </a:tc>
                <a:extLst>
                  <a:ext uri="{0D108BD9-81ED-4DB2-BD59-A6C34878D82A}">
                    <a16:rowId xmlns:a16="http://schemas.microsoft.com/office/drawing/2014/main" xmlns="" val="10001"/>
                  </a:ext>
                </a:extLst>
              </a:tr>
              <a:tr h="484637">
                <a:tc>
                  <a:txBody>
                    <a:bodyPr/>
                    <a:lstStyle/>
                    <a:p>
                      <a:r>
                        <a:rPr lang="en-ID" sz="1400" b="1" dirty="0">
                          <a:latin typeface="Calibri" pitchFamily="34" charset="0"/>
                        </a:rPr>
                        <a:t>Why</a:t>
                      </a:r>
                      <a:endParaRPr lang="en-US" sz="1400" b="1" dirty="0">
                        <a:latin typeface="Calibri" pitchFamily="34" charset="0"/>
                      </a:endParaRPr>
                    </a:p>
                  </a:txBody>
                  <a:tcPr anchor="ctr">
                    <a:solidFill>
                      <a:schemeClr val="accent6">
                        <a:lumMod val="40000"/>
                        <a:lumOff val="60000"/>
                      </a:schemeClr>
                    </a:solidFill>
                  </a:tcPr>
                </a:tc>
                <a:tc>
                  <a:txBody>
                    <a:bodyPr/>
                    <a:lstStyle/>
                    <a:p>
                      <a:pPr algn="just"/>
                      <a:r>
                        <a:rPr lang="id-ID" sz="1400" kern="1200" dirty="0" smtClean="0">
                          <a:solidFill>
                            <a:schemeClr val="dk1"/>
                          </a:solidFill>
                          <a:latin typeface="Arial" pitchFamily="34" charset="0"/>
                          <a:ea typeface="+mn-ea"/>
                          <a:cs typeface="Arial" pitchFamily="34" charset="0"/>
                        </a:rPr>
                        <a:t>Selama ini untuk</a:t>
                      </a:r>
                      <a:r>
                        <a:rPr lang="id-ID" sz="1400" kern="1200" baseline="0" dirty="0" smtClean="0">
                          <a:solidFill>
                            <a:schemeClr val="dk1"/>
                          </a:solidFill>
                          <a:latin typeface="Arial" pitchFamily="34" charset="0"/>
                          <a:ea typeface="+mn-ea"/>
                          <a:cs typeface="Arial" pitchFamily="34" charset="0"/>
                        </a:rPr>
                        <a:t> koordinasi ke unit kerja lain terkait indikasi penipuan masih menggunakan fax untuk mengirimkan dokumen karena fax susah ditemukan dan mesin fax sering bermasalah</a:t>
                      </a:r>
                      <a:endParaRPr lang="id-ID" sz="1400" kern="1200" dirty="0">
                        <a:solidFill>
                          <a:schemeClr val="dk1"/>
                        </a:solidFill>
                        <a:latin typeface="Arial" pitchFamily="34" charset="0"/>
                        <a:ea typeface="+mn-ea"/>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2"/>
                  </a:ext>
                </a:extLst>
              </a:tr>
              <a:tr h="381000">
                <a:tc>
                  <a:txBody>
                    <a:bodyPr/>
                    <a:lstStyle/>
                    <a:p>
                      <a:r>
                        <a:rPr lang="en-ID" sz="1400" b="1" dirty="0">
                          <a:latin typeface="Calibri" pitchFamily="34" charset="0"/>
                        </a:rPr>
                        <a:t>What</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mj-lt"/>
                        <a:buNone/>
                        <a:tabLst/>
                        <a:defRPr/>
                      </a:pPr>
                      <a:r>
                        <a:rPr lang="id-ID" sz="1400" dirty="0" smtClean="0">
                          <a:latin typeface="Arial" pitchFamily="34" charset="0"/>
                          <a:cs typeface="Arial" pitchFamily="34" charset="0"/>
                        </a:rPr>
                        <a:t>Agar</a:t>
                      </a:r>
                      <a:r>
                        <a:rPr lang="id-ID" sz="1400" baseline="0" dirty="0" smtClean="0">
                          <a:latin typeface="Arial" pitchFamily="34" charset="0"/>
                          <a:cs typeface="Arial" pitchFamily="34" charset="0"/>
                        </a:rPr>
                        <a:t> lebih efisien cabang yang didatangi pelapor cukup memberikan dokumen menggunakan sarana email ke cabang terlapor cc call mandiri (untuk penyampaian dokumennya tidak menggunakan di fax lagi).</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3"/>
                  </a:ext>
                </a:extLst>
              </a:tr>
              <a:tr h="457200">
                <a:tc>
                  <a:txBody>
                    <a:bodyPr/>
                    <a:lstStyle/>
                    <a:p>
                      <a:r>
                        <a:rPr lang="en-US" sz="1400" b="1" dirty="0" smtClean="0">
                          <a:latin typeface="Calibri" pitchFamily="34" charset="0"/>
                        </a:rPr>
                        <a:t>PIC </a:t>
                      </a:r>
                      <a:r>
                        <a:rPr lang="en-US" sz="1400" b="1" baseline="0" dirty="0" smtClean="0">
                          <a:latin typeface="Calibri" pitchFamily="34" charset="0"/>
                        </a:rPr>
                        <a:t> </a:t>
                      </a:r>
                      <a:r>
                        <a:rPr lang="en-US" sz="1400" b="1" baseline="0" dirty="0" err="1" smtClean="0">
                          <a:latin typeface="Calibri" pitchFamily="34" charset="0"/>
                        </a:rPr>
                        <a:t>Inisiatif</a:t>
                      </a:r>
                      <a:r>
                        <a:rPr lang="en-US" sz="1400" b="1" baseline="0" dirty="0" smtClean="0">
                          <a:latin typeface="Calibri" pitchFamily="34" charset="0"/>
                        </a:rPr>
                        <a:t> </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id-ID" sz="1400" dirty="0" smtClean="0">
                          <a:latin typeface="Arial" pitchFamily="34" charset="0"/>
                          <a:cs typeface="Arial" pitchFamily="34" charset="0"/>
                        </a:rPr>
                        <a:t>Dessy Edwina</a:t>
                      </a:r>
                      <a:endParaRPr lang="en-US" sz="1400" dirty="0" smtClean="0">
                        <a:latin typeface="Arial" pitchFamily="34" charset="0"/>
                        <a:cs typeface="Arial" pitchFamily="34" charset="0"/>
                      </a:endParaRPr>
                    </a:p>
                  </a:txBody>
                  <a:tcPr anchor="ctr">
                    <a:solidFill>
                      <a:schemeClr val="accent5">
                        <a:lumMod val="20000"/>
                        <a:lumOff val="80000"/>
                      </a:schemeClr>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1094145118"/>
              </p:ext>
            </p:extLst>
          </p:nvPr>
        </p:nvGraphicFramePr>
        <p:xfrm>
          <a:off x="609600" y="3048000"/>
          <a:ext cx="7999042" cy="3314720"/>
        </p:xfrm>
        <a:graphic>
          <a:graphicData uri="http://schemas.openxmlformats.org/drawingml/2006/table">
            <a:tbl>
              <a:tblPr firstRow="1" bandRow="1">
                <a:tableStyleId>{5C22544A-7EE6-4342-B048-85BDC9FD1C3A}</a:tableStyleId>
              </a:tblPr>
              <a:tblGrid>
                <a:gridCol w="4914900">
                  <a:extLst>
                    <a:ext uri="{9D8B030D-6E8A-4147-A177-3AD203B41FA5}">
                      <a16:colId xmlns:a16="http://schemas.microsoft.com/office/drawing/2014/main" xmlns="" val="20000"/>
                    </a:ext>
                  </a:extLst>
                </a:gridCol>
                <a:gridCol w="1562100">
                  <a:extLst>
                    <a:ext uri="{9D8B030D-6E8A-4147-A177-3AD203B41FA5}">
                      <a16:colId xmlns:a16="http://schemas.microsoft.com/office/drawing/2014/main" xmlns="" val="20001"/>
                    </a:ext>
                  </a:extLst>
                </a:gridCol>
                <a:gridCol w="1522042">
                  <a:extLst>
                    <a:ext uri="{9D8B030D-6E8A-4147-A177-3AD203B41FA5}">
                      <a16:colId xmlns:a16="http://schemas.microsoft.com/office/drawing/2014/main" xmlns="" val="20002"/>
                    </a:ext>
                  </a:extLst>
                </a:gridCol>
              </a:tblGrid>
              <a:tr h="490351">
                <a:tc>
                  <a:txBody>
                    <a:bodyPr/>
                    <a:lstStyle/>
                    <a:p>
                      <a:pPr marL="0" algn="ctr" defTabSz="914400" rtl="0" eaLnBrk="1" latinLnBrk="0" hangingPunct="1"/>
                      <a:r>
                        <a:rPr lang="en-ID" sz="1400" b="1" kern="1200" dirty="0" smtClean="0">
                          <a:solidFill>
                            <a:schemeClr val="dk1"/>
                          </a:solidFill>
                          <a:latin typeface="Calibri" pitchFamily="34" charset="0"/>
                          <a:ea typeface="+mn-ea"/>
                          <a:cs typeface="+mn-cs"/>
                        </a:rPr>
                        <a:t>How</a:t>
                      </a:r>
                      <a:endParaRPr lang="id-ID" sz="1400" b="1" kern="1200" dirty="0" smtClean="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Who</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When</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xmlns="" val="10000"/>
                  </a:ext>
                </a:extLst>
              </a:tr>
              <a:tr h="490351">
                <a:tc>
                  <a:txBody>
                    <a:bodyPr/>
                    <a:lstStyle/>
                    <a:p>
                      <a:pPr algn="just" fontAlgn="t"/>
                      <a:r>
                        <a:rPr lang="id-ID" sz="1400" b="0" i="0" u="none" strike="noStrike" dirty="0" smtClean="0">
                          <a:latin typeface="Arial" pitchFamily="34" charset="0"/>
                          <a:cs typeface="Arial" pitchFamily="34" charset="0"/>
                        </a:rPr>
                        <a:t>Diskusi dan</a:t>
                      </a:r>
                      <a:r>
                        <a:rPr lang="id-ID" sz="1400" b="0" i="0" u="none" strike="noStrike" baseline="0" dirty="0" smtClean="0">
                          <a:latin typeface="Arial" pitchFamily="34" charset="0"/>
                          <a:cs typeface="Arial" pitchFamily="34" charset="0"/>
                        </a:rPr>
                        <a:t> koordinasi dengan unit kerja terkait seperti SORH DSG, RPBS terkait hal tersebut apakah bisa diterapkan kedepannya hanya dengan menggunakan email agar lebih efisien.</a:t>
                      </a:r>
                      <a:endParaRPr lang="en-US" sz="1400" b="0" i="0" u="none" strike="noStrike" dirty="0">
                        <a:latin typeface="Arial" pitchFamily="34" charset="0"/>
                        <a:cs typeface="Arial" pitchFamily="34" charset="0"/>
                      </a:endParaRPr>
                    </a:p>
                  </a:txBody>
                  <a:tcPr marL="9525" marR="9525" marT="9525" marB="0">
                    <a:solidFill>
                      <a:schemeClr val="accent5">
                        <a:lumMod val="20000"/>
                        <a:lumOff val="80000"/>
                      </a:schemeClr>
                    </a:solidFill>
                  </a:tcPr>
                </a:tc>
                <a:tc>
                  <a:txBody>
                    <a:bodyPr/>
                    <a:lstStyle/>
                    <a:p>
                      <a:pPr algn="ctr"/>
                      <a:r>
                        <a:rPr lang="id-ID" sz="1400" dirty="0" smtClean="0">
                          <a:solidFill>
                            <a:schemeClr val="dk1"/>
                          </a:solidFill>
                          <a:latin typeface="Arial" pitchFamily="34" charset="0"/>
                          <a:ea typeface="+mn-ea"/>
                          <a:cs typeface="Arial" pitchFamily="34" charset="0"/>
                          <a:sym typeface="Arial"/>
                        </a:rPr>
                        <a:t>Dessy Edwina</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tc>
                  <a:txBody>
                    <a:bodyPr/>
                    <a:lstStyle/>
                    <a:p>
                      <a:pPr algn="ctr" defTabSz="457200"/>
                      <a:r>
                        <a:rPr lang="id-ID" sz="1400" baseline="0" dirty="0" smtClean="0">
                          <a:solidFill>
                            <a:schemeClr val="dk1"/>
                          </a:solidFill>
                          <a:latin typeface="Arial" pitchFamily="34" charset="0"/>
                          <a:ea typeface="+mn-ea"/>
                          <a:cs typeface="Arial" pitchFamily="34" charset="0"/>
                          <a:sym typeface="Arial"/>
                        </a:rPr>
                        <a:t>Juni </a:t>
                      </a:r>
                      <a:r>
                        <a:rPr lang="en-US" sz="1400" dirty="0" smtClean="0">
                          <a:solidFill>
                            <a:schemeClr val="dk1"/>
                          </a:solidFill>
                          <a:latin typeface="Arial" pitchFamily="34" charset="0"/>
                          <a:ea typeface="+mn-ea"/>
                          <a:cs typeface="Arial" pitchFamily="34" charset="0"/>
                          <a:sym typeface="Arial"/>
                        </a:rPr>
                        <a:t>2019</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extLst>
                  <a:ext uri="{0D108BD9-81ED-4DB2-BD59-A6C34878D82A}">
                    <a16:rowId xmlns:a16="http://schemas.microsoft.com/office/drawing/2014/main" xmlns="" val="10001"/>
                  </a:ext>
                </a:extLst>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None/>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31857374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325631812"/>
              </p:ext>
            </p:extLst>
          </p:nvPr>
        </p:nvGraphicFramePr>
        <p:xfrm>
          <a:off x="611558" y="444872"/>
          <a:ext cx="7999042" cy="2377571"/>
        </p:xfrm>
        <a:graphic>
          <a:graphicData uri="http://schemas.openxmlformats.org/drawingml/2006/table">
            <a:tbl>
              <a:tblPr firstRow="1" bandRow="1">
                <a:tableStyleId>{5C22544A-7EE6-4342-B048-85BDC9FD1C3A}</a:tableStyleId>
              </a:tblPr>
              <a:tblGrid>
                <a:gridCol w="1064842">
                  <a:extLst>
                    <a:ext uri="{9D8B030D-6E8A-4147-A177-3AD203B41FA5}">
                      <a16:colId xmlns:a16="http://schemas.microsoft.com/office/drawing/2014/main" xmlns="" val="20000"/>
                    </a:ext>
                  </a:extLst>
                </a:gridCol>
                <a:gridCol w="6934200">
                  <a:extLst>
                    <a:ext uri="{9D8B030D-6E8A-4147-A177-3AD203B41FA5}">
                      <a16:colId xmlns:a16="http://schemas.microsoft.com/office/drawing/2014/main" xmlns="" val="20001"/>
                    </a:ext>
                  </a:extLst>
                </a:gridCol>
              </a:tblGrid>
              <a:tr h="553851">
                <a:tc gridSpan="2">
                  <a:txBody>
                    <a:bodyPr/>
                    <a:lstStyle/>
                    <a:p>
                      <a:pPr algn="ctr"/>
                      <a:r>
                        <a:rPr lang="en-US" sz="1600" b="1" smtClean="0">
                          <a:latin typeface="Calibri" pitchFamily="34" charset="0"/>
                        </a:rPr>
                        <a:t>Full Live Chat</a:t>
                      </a:r>
                      <a:endParaRPr lang="en-US" sz="1600" b="1" dirty="0">
                        <a:latin typeface="Calibri" pitchFamily="34" charset="0"/>
                      </a:endParaRPr>
                    </a:p>
                  </a:txBody>
                  <a:tcPr anchor="ctr">
                    <a:solidFill>
                      <a:srgbClr val="6FCDE3"/>
                    </a:solidFill>
                  </a:tcPr>
                </a:tc>
                <a:tc hMerge="1">
                  <a:txBody>
                    <a:bodyPr/>
                    <a:lstStyle/>
                    <a:p>
                      <a:pPr algn="ctr"/>
                      <a:endParaRPr lang="en-US" sz="1400" dirty="0"/>
                    </a:p>
                  </a:txBody>
                  <a:tcPr anchor="ctr"/>
                </a:tc>
                <a:extLst>
                  <a:ext uri="{0D108BD9-81ED-4DB2-BD59-A6C34878D82A}">
                    <a16:rowId xmlns:a16="http://schemas.microsoft.com/office/drawing/2014/main" xmlns="" val="10000"/>
                  </a:ext>
                </a:extLst>
              </a:tr>
              <a:tr h="0">
                <a:tc>
                  <a:txBody>
                    <a:bodyPr/>
                    <a:lstStyle/>
                    <a:p>
                      <a:endParaRPr lang="en-US" sz="100" b="1" dirty="0">
                        <a:latin typeface="Calibri" pitchFamily="34" charset="0"/>
                      </a:endParaRPr>
                    </a:p>
                  </a:txBody>
                  <a:tcPr anchor="ctr">
                    <a:solidFill>
                      <a:schemeClr val="bg1"/>
                    </a:solidFill>
                  </a:tcPr>
                </a:tc>
                <a:tc>
                  <a:txBody>
                    <a:bodyPr/>
                    <a:lstStyle/>
                    <a:p>
                      <a:endParaRPr lang="en-US" sz="100" dirty="0">
                        <a:latin typeface="Calibri" pitchFamily="34" charset="0"/>
                      </a:endParaRPr>
                    </a:p>
                  </a:txBody>
                  <a:tcPr anchor="ctr">
                    <a:solidFill>
                      <a:schemeClr val="bg1"/>
                    </a:solidFill>
                  </a:tcPr>
                </a:tc>
                <a:extLst>
                  <a:ext uri="{0D108BD9-81ED-4DB2-BD59-A6C34878D82A}">
                    <a16:rowId xmlns:a16="http://schemas.microsoft.com/office/drawing/2014/main" xmlns="" val="10001"/>
                  </a:ext>
                </a:extLst>
              </a:tr>
              <a:tr h="484637">
                <a:tc>
                  <a:txBody>
                    <a:bodyPr/>
                    <a:lstStyle/>
                    <a:p>
                      <a:r>
                        <a:rPr lang="en-ID" sz="1400" b="1" dirty="0">
                          <a:latin typeface="Calibri" pitchFamily="34" charset="0"/>
                        </a:rPr>
                        <a:t>Why</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US" sz="1400" smtClean="0">
                          <a:latin typeface="Arial" pitchFamily="34" charset="0"/>
                          <a:cs typeface="Arial" pitchFamily="34" charset="0"/>
                        </a:rPr>
                        <a:t>Interaksi nasabah yang masuk di dalam webchat corporate website sebagian besar adalah terkait keluhan</a:t>
                      </a:r>
                      <a:r>
                        <a:rPr lang="en-US" sz="1400" baseline="0" smtClean="0">
                          <a:latin typeface="Arial" pitchFamily="34" charset="0"/>
                          <a:cs typeface="Arial" pitchFamily="34" charset="0"/>
                        </a:rPr>
                        <a:t> yang tidak dapat dilayani oleh Bot.</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2"/>
                  </a:ext>
                </a:extLst>
              </a:tr>
              <a:tr h="381000">
                <a:tc>
                  <a:txBody>
                    <a:bodyPr/>
                    <a:lstStyle/>
                    <a:p>
                      <a:r>
                        <a:rPr lang="en-ID" sz="1400" b="1" dirty="0">
                          <a:latin typeface="Calibri" pitchFamily="34" charset="0"/>
                        </a:rPr>
                        <a:t>What</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ID" sz="1400" smtClean="0">
                          <a:latin typeface="Arial" pitchFamily="34" charset="0"/>
                          <a:cs typeface="Arial" pitchFamily="34" charset="0"/>
                        </a:rPr>
                        <a:t>Agar dapat ditangani</a:t>
                      </a:r>
                      <a:r>
                        <a:rPr lang="en-ID" sz="1400" baseline="0" smtClean="0">
                          <a:latin typeface="Arial" pitchFamily="34" charset="0"/>
                          <a:cs typeface="Arial" pitchFamily="34" charset="0"/>
                        </a:rPr>
                        <a:t> dengan baik dan dapat dijawab dengan hati, maka perlunya dibuat live chat yang dijawab oleh live agent untuk keluhan nasabah ini, khususnya untuk interaksi nasabah yang masuk melalui webchat corporate website.</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3"/>
                  </a:ext>
                </a:extLst>
              </a:tr>
              <a:tr h="457200">
                <a:tc>
                  <a:txBody>
                    <a:bodyPr/>
                    <a:lstStyle/>
                    <a:p>
                      <a:r>
                        <a:rPr lang="en-US" sz="1400" b="1" dirty="0" smtClean="0">
                          <a:latin typeface="Calibri" pitchFamily="34" charset="0"/>
                        </a:rPr>
                        <a:t>PIC </a:t>
                      </a:r>
                      <a:r>
                        <a:rPr lang="en-US" sz="1400" b="1" baseline="0" dirty="0" smtClean="0">
                          <a:latin typeface="Calibri" pitchFamily="34" charset="0"/>
                        </a:rPr>
                        <a:t> </a:t>
                      </a:r>
                      <a:r>
                        <a:rPr lang="en-US" sz="1400" b="1" baseline="0" dirty="0" err="1" smtClean="0">
                          <a:latin typeface="Calibri" pitchFamily="34" charset="0"/>
                        </a:rPr>
                        <a:t>Inisiatif</a:t>
                      </a:r>
                      <a:r>
                        <a:rPr lang="en-US" sz="1400" b="1" baseline="0" dirty="0" smtClean="0">
                          <a:latin typeface="Calibri" pitchFamily="34" charset="0"/>
                        </a:rPr>
                        <a:t> </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US" sz="1400" smtClean="0">
                          <a:latin typeface="Arial" pitchFamily="34" charset="0"/>
                          <a:cs typeface="Arial" pitchFamily="34" charset="0"/>
                        </a:rPr>
                        <a:t>Fajrinaldi</a:t>
                      </a:r>
                      <a:endParaRPr lang="en-US" sz="1400" dirty="0" smtClean="0">
                        <a:latin typeface="Arial" pitchFamily="34" charset="0"/>
                        <a:cs typeface="Arial" pitchFamily="34" charset="0"/>
                      </a:endParaRPr>
                    </a:p>
                  </a:txBody>
                  <a:tcPr anchor="ctr">
                    <a:solidFill>
                      <a:schemeClr val="accent5">
                        <a:lumMod val="20000"/>
                        <a:lumOff val="80000"/>
                      </a:schemeClr>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1094145118"/>
              </p:ext>
            </p:extLst>
          </p:nvPr>
        </p:nvGraphicFramePr>
        <p:xfrm>
          <a:off x="609600" y="3048000"/>
          <a:ext cx="7999042" cy="3101360"/>
        </p:xfrm>
        <a:graphic>
          <a:graphicData uri="http://schemas.openxmlformats.org/drawingml/2006/table">
            <a:tbl>
              <a:tblPr firstRow="1" bandRow="1">
                <a:tableStyleId>{5C22544A-7EE6-4342-B048-85BDC9FD1C3A}</a:tableStyleId>
              </a:tblPr>
              <a:tblGrid>
                <a:gridCol w="4914900">
                  <a:extLst>
                    <a:ext uri="{9D8B030D-6E8A-4147-A177-3AD203B41FA5}">
                      <a16:colId xmlns:a16="http://schemas.microsoft.com/office/drawing/2014/main" xmlns="" val="20000"/>
                    </a:ext>
                  </a:extLst>
                </a:gridCol>
                <a:gridCol w="1562100">
                  <a:extLst>
                    <a:ext uri="{9D8B030D-6E8A-4147-A177-3AD203B41FA5}">
                      <a16:colId xmlns:a16="http://schemas.microsoft.com/office/drawing/2014/main" xmlns="" val="20001"/>
                    </a:ext>
                  </a:extLst>
                </a:gridCol>
                <a:gridCol w="1522042">
                  <a:extLst>
                    <a:ext uri="{9D8B030D-6E8A-4147-A177-3AD203B41FA5}">
                      <a16:colId xmlns:a16="http://schemas.microsoft.com/office/drawing/2014/main" xmlns="" val="20002"/>
                    </a:ext>
                  </a:extLst>
                </a:gridCol>
              </a:tblGrid>
              <a:tr h="490351">
                <a:tc>
                  <a:txBody>
                    <a:bodyPr/>
                    <a:lstStyle/>
                    <a:p>
                      <a:pPr marL="0" algn="ctr" defTabSz="914400" rtl="0" eaLnBrk="1" latinLnBrk="0" hangingPunct="1"/>
                      <a:r>
                        <a:rPr lang="en-ID" sz="1400" b="1" kern="1200" dirty="0" smtClean="0">
                          <a:solidFill>
                            <a:schemeClr val="dk1"/>
                          </a:solidFill>
                          <a:latin typeface="Calibri" pitchFamily="34" charset="0"/>
                          <a:ea typeface="+mn-ea"/>
                          <a:cs typeface="+mn-cs"/>
                        </a:rPr>
                        <a:t>How</a:t>
                      </a:r>
                      <a:endParaRPr lang="id-ID" sz="1400" b="1" kern="1200" dirty="0" smtClean="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Who</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When</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xmlns="" val="10000"/>
                  </a:ext>
                </a:extLst>
              </a:tr>
              <a:tr h="490351">
                <a:tc>
                  <a:txBody>
                    <a:bodyPr/>
                    <a:lstStyle/>
                    <a:p>
                      <a:pPr algn="l" fontAlgn="t"/>
                      <a:r>
                        <a:rPr lang="en-US" sz="1400" b="0" i="0" u="none" strike="noStrike" smtClean="0">
                          <a:latin typeface="Arial" pitchFamily="34" charset="0"/>
                          <a:cs typeface="Arial" pitchFamily="34" charset="0"/>
                        </a:rPr>
                        <a:t>Requirement dan inisiatif</a:t>
                      </a:r>
                      <a:r>
                        <a:rPr lang="en-US" sz="1400" b="0" i="0" u="none" strike="noStrike" baseline="0" smtClean="0">
                          <a:latin typeface="Arial" pitchFamily="34" charset="0"/>
                          <a:cs typeface="Arial" pitchFamily="34" charset="0"/>
                        </a:rPr>
                        <a:t> </a:t>
                      </a:r>
                      <a:r>
                        <a:rPr lang="en-US" sz="1400" b="0" i="0" u="none" strike="noStrike" smtClean="0">
                          <a:latin typeface="Arial" pitchFamily="34" charset="0"/>
                          <a:cs typeface="Arial" pitchFamily="34" charset="0"/>
                        </a:rPr>
                        <a:t>disampaikan</a:t>
                      </a:r>
                      <a:r>
                        <a:rPr lang="en-US" sz="1400" b="0" i="0" u="none" strike="noStrike" baseline="0" smtClean="0">
                          <a:latin typeface="Arial" pitchFamily="34" charset="0"/>
                          <a:cs typeface="Arial" pitchFamily="34" charset="0"/>
                        </a:rPr>
                        <a:t> </a:t>
                      </a:r>
                      <a:r>
                        <a:rPr lang="en-US" sz="1400" b="0" i="0" u="none" strike="noStrike" smtClean="0">
                          <a:latin typeface="Arial" pitchFamily="34" charset="0"/>
                          <a:cs typeface="Arial" pitchFamily="34" charset="0"/>
                        </a:rPr>
                        <a:t>ke IT  STA/ IT APD dan vendor untuk hal tersebut di atas dan memastikan di SIT/UAT dapat berjalan.</a:t>
                      </a:r>
                      <a:endParaRPr lang="en-US" sz="1400" b="0" i="0" u="none" strike="noStrike">
                        <a:latin typeface="Arial" pitchFamily="34" charset="0"/>
                        <a:cs typeface="Arial" pitchFamily="34" charset="0"/>
                      </a:endParaRPr>
                    </a:p>
                  </a:txBody>
                  <a:tcPr marL="9525" marR="9525" marT="9525" marB="0">
                    <a:solidFill>
                      <a:schemeClr val="accent5">
                        <a:lumMod val="20000"/>
                        <a:lumOff val="80000"/>
                      </a:schemeClr>
                    </a:solidFill>
                  </a:tcPr>
                </a:tc>
                <a:tc>
                  <a:txBody>
                    <a:bodyPr/>
                    <a:lstStyle/>
                    <a:p>
                      <a:pPr algn="ctr"/>
                      <a:r>
                        <a:rPr lang="en-US" sz="1400" smtClean="0">
                          <a:solidFill>
                            <a:schemeClr val="dk1"/>
                          </a:solidFill>
                          <a:latin typeface="Arial" pitchFamily="34" charset="0"/>
                          <a:ea typeface="+mn-ea"/>
                          <a:cs typeface="Arial" pitchFamily="34" charset="0"/>
                          <a:sym typeface="Arial"/>
                        </a:rPr>
                        <a:t>Fajrinaldi</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tc>
                  <a:txBody>
                    <a:bodyPr/>
                    <a:lstStyle/>
                    <a:p>
                      <a:pPr algn="ctr" defTabSz="457200"/>
                      <a:r>
                        <a:rPr lang="en-US" sz="1400" smtClean="0">
                          <a:solidFill>
                            <a:schemeClr val="dk1"/>
                          </a:solidFill>
                          <a:latin typeface="Arial" pitchFamily="34" charset="0"/>
                          <a:ea typeface="+mn-ea"/>
                          <a:cs typeface="Arial" pitchFamily="34" charset="0"/>
                          <a:sym typeface="Arial"/>
                        </a:rPr>
                        <a:t>April 2019</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extLst>
                  <a:ext uri="{0D108BD9-81ED-4DB2-BD59-A6C34878D82A}">
                    <a16:rowId xmlns:a16="http://schemas.microsoft.com/office/drawing/2014/main" xmlns="" val="10001"/>
                  </a:ext>
                </a:extLst>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None/>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31857374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325631812"/>
              </p:ext>
            </p:extLst>
          </p:nvPr>
        </p:nvGraphicFramePr>
        <p:xfrm>
          <a:off x="611558" y="444872"/>
          <a:ext cx="7999042" cy="2164211"/>
        </p:xfrm>
        <a:graphic>
          <a:graphicData uri="http://schemas.openxmlformats.org/drawingml/2006/table">
            <a:tbl>
              <a:tblPr firstRow="1" bandRow="1">
                <a:tableStyleId>{5C22544A-7EE6-4342-B048-85BDC9FD1C3A}</a:tableStyleId>
              </a:tblPr>
              <a:tblGrid>
                <a:gridCol w="1064842">
                  <a:extLst>
                    <a:ext uri="{9D8B030D-6E8A-4147-A177-3AD203B41FA5}">
                      <a16:colId xmlns:a16="http://schemas.microsoft.com/office/drawing/2014/main" xmlns="" val="20000"/>
                    </a:ext>
                  </a:extLst>
                </a:gridCol>
                <a:gridCol w="6934200">
                  <a:extLst>
                    <a:ext uri="{9D8B030D-6E8A-4147-A177-3AD203B41FA5}">
                      <a16:colId xmlns:a16="http://schemas.microsoft.com/office/drawing/2014/main" xmlns="" val="20001"/>
                    </a:ext>
                  </a:extLst>
                </a:gridCol>
              </a:tblGrid>
              <a:tr h="553851">
                <a:tc gridSpan="2">
                  <a:txBody>
                    <a:bodyPr/>
                    <a:lstStyle/>
                    <a:p>
                      <a:pPr algn="ctr"/>
                      <a:r>
                        <a:rPr lang="en-US" sz="1600" b="1" smtClean="0">
                          <a:latin typeface="Calibri" pitchFamily="34" charset="0"/>
                        </a:rPr>
                        <a:t>Verifikasi Blokir ATM dan Request E-Channel</a:t>
                      </a:r>
                      <a:endParaRPr lang="en-US" sz="1600" b="1" dirty="0">
                        <a:latin typeface="Calibri" pitchFamily="34" charset="0"/>
                      </a:endParaRPr>
                    </a:p>
                  </a:txBody>
                  <a:tcPr anchor="ctr">
                    <a:solidFill>
                      <a:srgbClr val="6FCDE3"/>
                    </a:solidFill>
                  </a:tcPr>
                </a:tc>
                <a:tc hMerge="1">
                  <a:txBody>
                    <a:bodyPr/>
                    <a:lstStyle/>
                    <a:p>
                      <a:pPr algn="ctr"/>
                      <a:endParaRPr lang="en-US" sz="1400" dirty="0"/>
                    </a:p>
                  </a:txBody>
                  <a:tcPr anchor="ctr"/>
                </a:tc>
                <a:extLst>
                  <a:ext uri="{0D108BD9-81ED-4DB2-BD59-A6C34878D82A}">
                    <a16:rowId xmlns:a16="http://schemas.microsoft.com/office/drawing/2014/main" xmlns="" val="10000"/>
                  </a:ext>
                </a:extLst>
              </a:tr>
              <a:tr h="0">
                <a:tc>
                  <a:txBody>
                    <a:bodyPr/>
                    <a:lstStyle/>
                    <a:p>
                      <a:endParaRPr lang="en-US" sz="100" b="1" dirty="0">
                        <a:latin typeface="Calibri" pitchFamily="34" charset="0"/>
                      </a:endParaRPr>
                    </a:p>
                  </a:txBody>
                  <a:tcPr anchor="ctr">
                    <a:solidFill>
                      <a:schemeClr val="bg1"/>
                    </a:solidFill>
                  </a:tcPr>
                </a:tc>
                <a:tc>
                  <a:txBody>
                    <a:bodyPr/>
                    <a:lstStyle/>
                    <a:p>
                      <a:endParaRPr lang="en-US" sz="100" dirty="0">
                        <a:latin typeface="Calibri" pitchFamily="34" charset="0"/>
                      </a:endParaRPr>
                    </a:p>
                  </a:txBody>
                  <a:tcPr anchor="ctr">
                    <a:solidFill>
                      <a:schemeClr val="bg1"/>
                    </a:solidFill>
                  </a:tcPr>
                </a:tc>
                <a:extLst>
                  <a:ext uri="{0D108BD9-81ED-4DB2-BD59-A6C34878D82A}">
                    <a16:rowId xmlns:a16="http://schemas.microsoft.com/office/drawing/2014/main" xmlns="" val="10001"/>
                  </a:ext>
                </a:extLst>
              </a:tr>
              <a:tr h="484637">
                <a:tc>
                  <a:txBody>
                    <a:bodyPr/>
                    <a:lstStyle/>
                    <a:p>
                      <a:r>
                        <a:rPr lang="en-ID" sz="1400" b="1" dirty="0">
                          <a:latin typeface="Calibri" pitchFamily="34" charset="0"/>
                        </a:rPr>
                        <a:t>Why</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US" sz="1400" smtClean="0">
                          <a:latin typeface="Arial" pitchFamily="34" charset="0"/>
                          <a:cs typeface="Arial" pitchFamily="34" charset="0"/>
                        </a:rPr>
                        <a:t>Untuk DMS belum ada aplikasi untuk </a:t>
                      </a:r>
                      <a:r>
                        <a:rPr lang="en-US" sz="1400" b="0" smtClean="0">
                          <a:latin typeface="Arial" pitchFamily="34" charset="0"/>
                          <a:cs typeface="Arial" pitchFamily="34" charset="0"/>
                        </a:rPr>
                        <a:t>verfikasi Blokir ATM dan Request E-Channel yang tercatat.</a:t>
                      </a:r>
                      <a:endParaRPr lang="en-US" sz="1400" b="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2"/>
                  </a:ext>
                </a:extLst>
              </a:tr>
              <a:tr h="381000">
                <a:tc>
                  <a:txBody>
                    <a:bodyPr/>
                    <a:lstStyle/>
                    <a:p>
                      <a:r>
                        <a:rPr lang="en-ID" sz="1400" b="1" dirty="0">
                          <a:latin typeface="Calibri" pitchFamily="34" charset="0"/>
                        </a:rPr>
                        <a:t>What</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ID" sz="1400" smtClean="0">
                          <a:latin typeface="Arial" pitchFamily="34" charset="0"/>
                          <a:cs typeface="Arial" pitchFamily="34" charset="0"/>
                        </a:rPr>
                        <a:t>Agar  </a:t>
                      </a:r>
                      <a:r>
                        <a:rPr lang="en-US" sz="1400" b="0" smtClean="0">
                          <a:latin typeface="Arial" pitchFamily="34" charset="0"/>
                          <a:cs typeface="Arial" pitchFamily="34" charset="0"/>
                        </a:rPr>
                        <a:t>verfikasi Blokir ATM dan Request E-Channel </a:t>
                      </a:r>
                      <a:r>
                        <a:rPr lang="en-ID" sz="1400" smtClean="0">
                          <a:latin typeface="Arial" pitchFamily="34" charset="0"/>
                          <a:cs typeface="Arial" pitchFamily="34" charset="0"/>
                        </a:rPr>
                        <a:t>dapat  terkontrol</a:t>
                      </a:r>
                      <a:r>
                        <a:rPr lang="en-ID" sz="1400" baseline="0" smtClean="0">
                          <a:latin typeface="Arial" pitchFamily="34" charset="0"/>
                          <a:cs typeface="Arial" pitchFamily="34" charset="0"/>
                        </a:rPr>
                        <a:t> dan tercatat dengan baik.</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3"/>
                  </a:ext>
                </a:extLst>
              </a:tr>
              <a:tr h="457200">
                <a:tc>
                  <a:txBody>
                    <a:bodyPr/>
                    <a:lstStyle/>
                    <a:p>
                      <a:r>
                        <a:rPr lang="en-US" sz="1400" b="1" dirty="0" smtClean="0">
                          <a:latin typeface="Calibri" pitchFamily="34" charset="0"/>
                        </a:rPr>
                        <a:t>PIC </a:t>
                      </a:r>
                      <a:r>
                        <a:rPr lang="en-US" sz="1400" b="1" baseline="0" dirty="0" smtClean="0">
                          <a:latin typeface="Calibri" pitchFamily="34" charset="0"/>
                        </a:rPr>
                        <a:t> </a:t>
                      </a:r>
                      <a:r>
                        <a:rPr lang="en-US" sz="1400" b="1" baseline="0" dirty="0" err="1" smtClean="0">
                          <a:latin typeface="Calibri" pitchFamily="34" charset="0"/>
                        </a:rPr>
                        <a:t>Inisiatif</a:t>
                      </a:r>
                      <a:r>
                        <a:rPr lang="en-US" sz="1400" b="1" baseline="0" dirty="0" smtClean="0">
                          <a:latin typeface="Calibri" pitchFamily="34" charset="0"/>
                        </a:rPr>
                        <a:t> </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US" sz="1400" smtClean="0">
                          <a:latin typeface="Arial" pitchFamily="34" charset="0"/>
                          <a:cs typeface="Arial" pitchFamily="34" charset="0"/>
                        </a:rPr>
                        <a:t>Intan Asmara Dewi</a:t>
                      </a:r>
                      <a:endParaRPr lang="en-US" sz="1400" dirty="0" smtClean="0">
                        <a:latin typeface="Arial" pitchFamily="34" charset="0"/>
                        <a:cs typeface="Arial" pitchFamily="34" charset="0"/>
                      </a:endParaRPr>
                    </a:p>
                  </a:txBody>
                  <a:tcPr anchor="ctr">
                    <a:solidFill>
                      <a:schemeClr val="accent5">
                        <a:lumMod val="20000"/>
                        <a:lumOff val="80000"/>
                      </a:schemeClr>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1094145118"/>
              </p:ext>
            </p:extLst>
          </p:nvPr>
        </p:nvGraphicFramePr>
        <p:xfrm>
          <a:off x="609600" y="3048000"/>
          <a:ext cx="7999042" cy="2969915"/>
        </p:xfrm>
        <a:graphic>
          <a:graphicData uri="http://schemas.openxmlformats.org/drawingml/2006/table">
            <a:tbl>
              <a:tblPr firstRow="1" bandRow="1">
                <a:tableStyleId>{5C22544A-7EE6-4342-B048-85BDC9FD1C3A}</a:tableStyleId>
              </a:tblPr>
              <a:tblGrid>
                <a:gridCol w="4914900">
                  <a:extLst>
                    <a:ext uri="{9D8B030D-6E8A-4147-A177-3AD203B41FA5}">
                      <a16:colId xmlns:a16="http://schemas.microsoft.com/office/drawing/2014/main" xmlns="" val="20000"/>
                    </a:ext>
                  </a:extLst>
                </a:gridCol>
                <a:gridCol w="1562100">
                  <a:extLst>
                    <a:ext uri="{9D8B030D-6E8A-4147-A177-3AD203B41FA5}">
                      <a16:colId xmlns:a16="http://schemas.microsoft.com/office/drawing/2014/main" xmlns="" val="20001"/>
                    </a:ext>
                  </a:extLst>
                </a:gridCol>
                <a:gridCol w="1522042">
                  <a:extLst>
                    <a:ext uri="{9D8B030D-6E8A-4147-A177-3AD203B41FA5}">
                      <a16:colId xmlns:a16="http://schemas.microsoft.com/office/drawing/2014/main" xmlns="" val="20002"/>
                    </a:ext>
                  </a:extLst>
                </a:gridCol>
              </a:tblGrid>
              <a:tr h="490351">
                <a:tc>
                  <a:txBody>
                    <a:bodyPr/>
                    <a:lstStyle/>
                    <a:p>
                      <a:pPr marL="0" algn="ctr" defTabSz="914400" rtl="0" eaLnBrk="1" latinLnBrk="0" hangingPunct="1"/>
                      <a:r>
                        <a:rPr lang="en-ID" sz="1400" b="1" kern="1200" dirty="0" smtClean="0">
                          <a:solidFill>
                            <a:schemeClr val="dk1"/>
                          </a:solidFill>
                          <a:latin typeface="Calibri" pitchFamily="34" charset="0"/>
                          <a:ea typeface="+mn-ea"/>
                          <a:cs typeface="+mn-cs"/>
                        </a:rPr>
                        <a:t>How</a:t>
                      </a:r>
                      <a:endParaRPr lang="id-ID" sz="1400" b="1" kern="1200" dirty="0" smtClean="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Who</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When</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xmlns="" val="10000"/>
                  </a:ext>
                </a:extLst>
              </a:tr>
              <a:tr h="490351">
                <a:tc>
                  <a:txBody>
                    <a:bodyPr/>
                    <a:lstStyle/>
                    <a:p>
                      <a:pPr algn="l" fontAlgn="t"/>
                      <a:r>
                        <a:rPr lang="en-US" sz="1400" b="0" i="0" u="none" strike="noStrike" smtClean="0">
                          <a:latin typeface="Arial" pitchFamily="34" charset="0"/>
                          <a:cs typeface="Arial" pitchFamily="34" charset="0"/>
                        </a:rPr>
                        <a:t>Koordinasi dengan internal developer / EUC sebagaimana yang telah diterapkan di CDS Banking.</a:t>
                      </a:r>
                      <a:endParaRPr lang="en-US" sz="1400" b="0" i="0" u="none" strike="noStrike">
                        <a:latin typeface="Arial" pitchFamily="34" charset="0"/>
                        <a:cs typeface="Arial" pitchFamily="34" charset="0"/>
                      </a:endParaRPr>
                    </a:p>
                  </a:txBody>
                  <a:tcPr marL="9525" marR="9525" marT="9525" marB="0">
                    <a:solidFill>
                      <a:schemeClr val="accent5">
                        <a:lumMod val="20000"/>
                        <a:lumOff val="80000"/>
                      </a:schemeClr>
                    </a:solidFill>
                  </a:tcPr>
                </a:tc>
                <a:tc>
                  <a:txBody>
                    <a:bodyPr/>
                    <a:lstStyle/>
                    <a:p>
                      <a:pPr algn="ctr"/>
                      <a:r>
                        <a:rPr lang="en-US" sz="1400" smtClean="0">
                          <a:solidFill>
                            <a:schemeClr val="dk1"/>
                          </a:solidFill>
                          <a:latin typeface="Arial" pitchFamily="34" charset="0"/>
                          <a:ea typeface="+mn-ea"/>
                          <a:cs typeface="Arial" pitchFamily="34" charset="0"/>
                          <a:sym typeface="Arial"/>
                        </a:rPr>
                        <a:t>Intan Asmara Dewi</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tc>
                  <a:txBody>
                    <a:bodyPr/>
                    <a:lstStyle/>
                    <a:p>
                      <a:pPr algn="ctr" defTabSz="457200"/>
                      <a:r>
                        <a:rPr lang="en-US" sz="1400" smtClean="0">
                          <a:solidFill>
                            <a:schemeClr val="dk1"/>
                          </a:solidFill>
                          <a:latin typeface="Arial" pitchFamily="34" charset="0"/>
                          <a:ea typeface="+mn-ea"/>
                          <a:cs typeface="Arial" pitchFamily="34" charset="0"/>
                          <a:sym typeface="Arial"/>
                        </a:rPr>
                        <a:t>Februari 2019</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extLst>
                  <a:ext uri="{0D108BD9-81ED-4DB2-BD59-A6C34878D82A}">
                    <a16:rowId xmlns:a16="http://schemas.microsoft.com/office/drawing/2014/main" xmlns="" val="10001"/>
                  </a:ext>
                </a:extLst>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None/>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31857374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325631812"/>
              </p:ext>
            </p:extLst>
          </p:nvPr>
        </p:nvGraphicFramePr>
        <p:xfrm>
          <a:off x="611558" y="444872"/>
          <a:ext cx="7999042" cy="2164211"/>
        </p:xfrm>
        <a:graphic>
          <a:graphicData uri="http://schemas.openxmlformats.org/drawingml/2006/table">
            <a:tbl>
              <a:tblPr firstRow="1" bandRow="1">
                <a:tableStyleId>{5C22544A-7EE6-4342-B048-85BDC9FD1C3A}</a:tableStyleId>
              </a:tblPr>
              <a:tblGrid>
                <a:gridCol w="1064842">
                  <a:extLst>
                    <a:ext uri="{9D8B030D-6E8A-4147-A177-3AD203B41FA5}">
                      <a16:colId xmlns:a16="http://schemas.microsoft.com/office/drawing/2014/main" xmlns="" val="20000"/>
                    </a:ext>
                  </a:extLst>
                </a:gridCol>
                <a:gridCol w="6934200">
                  <a:extLst>
                    <a:ext uri="{9D8B030D-6E8A-4147-A177-3AD203B41FA5}">
                      <a16:colId xmlns:a16="http://schemas.microsoft.com/office/drawing/2014/main" xmlns="" val="20001"/>
                    </a:ext>
                  </a:extLst>
                </a:gridCol>
              </a:tblGrid>
              <a:tr h="553851">
                <a:tc gridSpan="2">
                  <a:txBody>
                    <a:bodyPr/>
                    <a:lstStyle/>
                    <a:p>
                      <a:pPr algn="ctr"/>
                      <a:r>
                        <a:rPr lang="en-US" sz="1600" smtClean="0"/>
                        <a:t>Pengembang Mita Untuk Cek  Limit Dan Mutasi  Kartu Kredit</a:t>
                      </a:r>
                      <a:endParaRPr lang="en-US" sz="1600" b="1" dirty="0">
                        <a:latin typeface="Calibri" pitchFamily="34" charset="0"/>
                      </a:endParaRPr>
                    </a:p>
                  </a:txBody>
                  <a:tcPr anchor="ctr">
                    <a:solidFill>
                      <a:srgbClr val="6FCDE3"/>
                    </a:solidFill>
                  </a:tcPr>
                </a:tc>
                <a:tc hMerge="1">
                  <a:txBody>
                    <a:bodyPr/>
                    <a:lstStyle/>
                    <a:p>
                      <a:pPr algn="ctr"/>
                      <a:endParaRPr lang="en-US" sz="1400" dirty="0"/>
                    </a:p>
                  </a:txBody>
                  <a:tcPr anchor="ctr"/>
                </a:tc>
                <a:extLst>
                  <a:ext uri="{0D108BD9-81ED-4DB2-BD59-A6C34878D82A}">
                    <a16:rowId xmlns:a16="http://schemas.microsoft.com/office/drawing/2014/main" xmlns="" val="10000"/>
                  </a:ext>
                </a:extLst>
              </a:tr>
              <a:tr h="0">
                <a:tc>
                  <a:txBody>
                    <a:bodyPr/>
                    <a:lstStyle/>
                    <a:p>
                      <a:endParaRPr lang="en-US" sz="100" b="1" dirty="0">
                        <a:latin typeface="Calibri" pitchFamily="34" charset="0"/>
                      </a:endParaRPr>
                    </a:p>
                  </a:txBody>
                  <a:tcPr anchor="ctr">
                    <a:solidFill>
                      <a:schemeClr val="bg1"/>
                    </a:solidFill>
                  </a:tcPr>
                </a:tc>
                <a:tc>
                  <a:txBody>
                    <a:bodyPr/>
                    <a:lstStyle/>
                    <a:p>
                      <a:endParaRPr lang="en-US" sz="100" dirty="0">
                        <a:latin typeface="Calibri" pitchFamily="34" charset="0"/>
                      </a:endParaRPr>
                    </a:p>
                  </a:txBody>
                  <a:tcPr anchor="ctr">
                    <a:solidFill>
                      <a:schemeClr val="bg1"/>
                    </a:solidFill>
                  </a:tcPr>
                </a:tc>
                <a:extLst>
                  <a:ext uri="{0D108BD9-81ED-4DB2-BD59-A6C34878D82A}">
                    <a16:rowId xmlns:a16="http://schemas.microsoft.com/office/drawing/2014/main" xmlns="" val="10001"/>
                  </a:ext>
                </a:extLst>
              </a:tr>
              <a:tr h="484637">
                <a:tc>
                  <a:txBody>
                    <a:bodyPr/>
                    <a:lstStyle/>
                    <a:p>
                      <a:r>
                        <a:rPr lang="en-ID" sz="1400" b="1" dirty="0">
                          <a:latin typeface="Calibri" pitchFamily="34" charset="0"/>
                        </a:rPr>
                        <a:t>Why</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US" sz="1400" smtClean="0">
                          <a:latin typeface="Arial" pitchFamily="34" charset="0"/>
                          <a:cs typeface="Arial" pitchFamily="34" charset="0"/>
                        </a:rPr>
                        <a:t>Adanya kebutuhan yang besar dari nasabah perihal cek limit</a:t>
                      </a:r>
                      <a:r>
                        <a:rPr lang="en-US" sz="1400" baseline="0" smtClean="0">
                          <a:latin typeface="Arial" pitchFamily="34" charset="0"/>
                          <a:cs typeface="Arial" pitchFamily="34" charset="0"/>
                        </a:rPr>
                        <a:t> dan </a:t>
                      </a:r>
                      <a:r>
                        <a:rPr lang="en-US" sz="1400" smtClean="0">
                          <a:latin typeface="Arial" pitchFamily="34" charset="0"/>
                          <a:cs typeface="Arial" pitchFamily="34" charset="0"/>
                        </a:rPr>
                        <a:t>mutasi  Kartu Kredit yang selama ini dilayani oleh Call Center</a:t>
                      </a:r>
                      <a:r>
                        <a:rPr lang="en-US" sz="1400" baseline="0" smtClean="0">
                          <a:latin typeface="Arial" pitchFamily="34" charset="0"/>
                          <a:cs typeface="Arial" pitchFamily="34" charset="0"/>
                        </a:rPr>
                        <a:t>.</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2"/>
                  </a:ext>
                </a:extLst>
              </a:tr>
              <a:tr h="381000">
                <a:tc>
                  <a:txBody>
                    <a:bodyPr/>
                    <a:lstStyle/>
                    <a:p>
                      <a:r>
                        <a:rPr lang="en-ID" sz="1400" b="1" dirty="0">
                          <a:latin typeface="Calibri" pitchFamily="34" charset="0"/>
                        </a:rPr>
                        <a:t>What</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ID" sz="1400" smtClean="0">
                          <a:latin typeface="Arial" pitchFamily="34" charset="0"/>
                          <a:cs typeface="Arial" pitchFamily="34" charset="0"/>
                        </a:rPr>
                        <a:t>Agar Mita dapat memberikan layanan yang cepat</a:t>
                      </a:r>
                      <a:r>
                        <a:rPr lang="en-ID" sz="1400" baseline="0" smtClean="0">
                          <a:latin typeface="Arial" pitchFamily="34" charset="0"/>
                          <a:cs typeface="Arial" pitchFamily="34" charset="0"/>
                        </a:rPr>
                        <a:t>  dalam membantu nasabah dalam hal  </a:t>
                      </a:r>
                      <a:r>
                        <a:rPr lang="en-US" sz="1400" smtClean="0">
                          <a:latin typeface="Arial" pitchFamily="34" charset="0"/>
                          <a:cs typeface="Arial" pitchFamily="34" charset="0"/>
                        </a:rPr>
                        <a:t>cek limit</a:t>
                      </a:r>
                      <a:r>
                        <a:rPr lang="en-US" sz="1400" baseline="0" smtClean="0">
                          <a:latin typeface="Arial" pitchFamily="34" charset="0"/>
                          <a:cs typeface="Arial" pitchFamily="34" charset="0"/>
                        </a:rPr>
                        <a:t> dan</a:t>
                      </a:r>
                      <a:r>
                        <a:rPr lang="en-US" sz="1400" smtClean="0">
                          <a:latin typeface="Arial" pitchFamily="34" charset="0"/>
                          <a:cs typeface="Arial" pitchFamily="34" charset="0"/>
                        </a:rPr>
                        <a:t> mutasi  Kartu Kredit</a:t>
                      </a:r>
                      <a:r>
                        <a:rPr lang="en-ID" sz="1400" baseline="0" smtClean="0">
                          <a:latin typeface="Arial" pitchFamily="34" charset="0"/>
                          <a:cs typeface="Arial" pitchFamily="34" charset="0"/>
                        </a:rPr>
                        <a:t>.</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3"/>
                  </a:ext>
                </a:extLst>
              </a:tr>
              <a:tr h="457200">
                <a:tc>
                  <a:txBody>
                    <a:bodyPr/>
                    <a:lstStyle/>
                    <a:p>
                      <a:r>
                        <a:rPr lang="en-US" sz="1400" b="1" dirty="0" smtClean="0">
                          <a:latin typeface="Calibri" pitchFamily="34" charset="0"/>
                        </a:rPr>
                        <a:t>PIC </a:t>
                      </a:r>
                      <a:r>
                        <a:rPr lang="en-US" sz="1400" b="1" baseline="0" dirty="0" smtClean="0">
                          <a:latin typeface="Calibri" pitchFamily="34" charset="0"/>
                        </a:rPr>
                        <a:t> </a:t>
                      </a:r>
                      <a:r>
                        <a:rPr lang="en-US" sz="1400" b="1" baseline="0" dirty="0" err="1" smtClean="0">
                          <a:latin typeface="Calibri" pitchFamily="34" charset="0"/>
                        </a:rPr>
                        <a:t>Inisiatif</a:t>
                      </a:r>
                      <a:r>
                        <a:rPr lang="en-US" sz="1400" b="1" baseline="0" dirty="0" smtClean="0">
                          <a:latin typeface="Calibri" pitchFamily="34" charset="0"/>
                        </a:rPr>
                        <a:t> </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US" sz="1400" smtClean="0">
                          <a:latin typeface="Arial" pitchFamily="34" charset="0"/>
                          <a:cs typeface="Arial" pitchFamily="34" charset="0"/>
                        </a:rPr>
                        <a:t>Fajrinaldi</a:t>
                      </a:r>
                      <a:endParaRPr lang="en-US" sz="1400" dirty="0" smtClean="0">
                        <a:latin typeface="Arial" pitchFamily="34" charset="0"/>
                        <a:cs typeface="Arial" pitchFamily="34" charset="0"/>
                      </a:endParaRPr>
                    </a:p>
                  </a:txBody>
                  <a:tcPr anchor="ctr">
                    <a:solidFill>
                      <a:schemeClr val="accent5">
                        <a:lumMod val="20000"/>
                        <a:lumOff val="80000"/>
                      </a:schemeClr>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1094145118"/>
              </p:ext>
            </p:extLst>
          </p:nvPr>
        </p:nvGraphicFramePr>
        <p:xfrm>
          <a:off x="609600" y="3048000"/>
          <a:ext cx="7999042" cy="3101360"/>
        </p:xfrm>
        <a:graphic>
          <a:graphicData uri="http://schemas.openxmlformats.org/drawingml/2006/table">
            <a:tbl>
              <a:tblPr firstRow="1" bandRow="1">
                <a:tableStyleId>{5C22544A-7EE6-4342-B048-85BDC9FD1C3A}</a:tableStyleId>
              </a:tblPr>
              <a:tblGrid>
                <a:gridCol w="4914900">
                  <a:extLst>
                    <a:ext uri="{9D8B030D-6E8A-4147-A177-3AD203B41FA5}">
                      <a16:colId xmlns:a16="http://schemas.microsoft.com/office/drawing/2014/main" xmlns="" val="20000"/>
                    </a:ext>
                  </a:extLst>
                </a:gridCol>
                <a:gridCol w="1562100">
                  <a:extLst>
                    <a:ext uri="{9D8B030D-6E8A-4147-A177-3AD203B41FA5}">
                      <a16:colId xmlns:a16="http://schemas.microsoft.com/office/drawing/2014/main" xmlns="" val="20001"/>
                    </a:ext>
                  </a:extLst>
                </a:gridCol>
                <a:gridCol w="1522042">
                  <a:extLst>
                    <a:ext uri="{9D8B030D-6E8A-4147-A177-3AD203B41FA5}">
                      <a16:colId xmlns:a16="http://schemas.microsoft.com/office/drawing/2014/main" xmlns="" val="20002"/>
                    </a:ext>
                  </a:extLst>
                </a:gridCol>
              </a:tblGrid>
              <a:tr h="490351">
                <a:tc>
                  <a:txBody>
                    <a:bodyPr/>
                    <a:lstStyle/>
                    <a:p>
                      <a:pPr marL="0" algn="ctr" defTabSz="914400" rtl="0" eaLnBrk="1" latinLnBrk="0" hangingPunct="1"/>
                      <a:r>
                        <a:rPr lang="en-ID" sz="1400" b="1" kern="1200" dirty="0" smtClean="0">
                          <a:solidFill>
                            <a:schemeClr val="dk1"/>
                          </a:solidFill>
                          <a:latin typeface="Calibri" pitchFamily="34" charset="0"/>
                          <a:ea typeface="+mn-ea"/>
                          <a:cs typeface="+mn-cs"/>
                        </a:rPr>
                        <a:t>How</a:t>
                      </a:r>
                      <a:endParaRPr lang="id-ID" sz="1400" b="1" kern="1200" dirty="0" smtClean="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Who</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When</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xmlns="" val="10000"/>
                  </a:ext>
                </a:extLst>
              </a:tr>
              <a:tr h="490351">
                <a:tc>
                  <a:txBody>
                    <a:bodyPr/>
                    <a:lstStyle/>
                    <a:p>
                      <a:pPr algn="l" fontAlgn="t"/>
                      <a:r>
                        <a:rPr lang="en-US" sz="1400" b="0" i="0" u="none" strike="noStrike" smtClean="0">
                          <a:latin typeface="Arial" pitchFamily="34" charset="0"/>
                          <a:cs typeface="Arial" pitchFamily="34" charset="0"/>
                        </a:rPr>
                        <a:t>Requirement dan inisiatif</a:t>
                      </a:r>
                      <a:r>
                        <a:rPr lang="en-US" sz="1400" b="0" i="0" u="none" strike="noStrike" baseline="0" smtClean="0">
                          <a:latin typeface="Arial" pitchFamily="34" charset="0"/>
                          <a:cs typeface="Arial" pitchFamily="34" charset="0"/>
                        </a:rPr>
                        <a:t> </a:t>
                      </a:r>
                      <a:r>
                        <a:rPr lang="en-US" sz="1400" b="0" i="0" u="none" strike="noStrike" smtClean="0">
                          <a:latin typeface="Arial" pitchFamily="34" charset="0"/>
                          <a:cs typeface="Arial" pitchFamily="34" charset="0"/>
                        </a:rPr>
                        <a:t>disampaikan</a:t>
                      </a:r>
                      <a:r>
                        <a:rPr lang="en-US" sz="1400" b="0" i="0" u="none" strike="noStrike" baseline="0" smtClean="0">
                          <a:latin typeface="Arial" pitchFamily="34" charset="0"/>
                          <a:cs typeface="Arial" pitchFamily="34" charset="0"/>
                        </a:rPr>
                        <a:t> </a:t>
                      </a:r>
                      <a:r>
                        <a:rPr lang="en-US" sz="1400" b="0" i="0" u="none" strike="noStrike" smtClean="0">
                          <a:latin typeface="Arial" pitchFamily="34" charset="0"/>
                          <a:cs typeface="Arial" pitchFamily="34" charset="0"/>
                        </a:rPr>
                        <a:t>ke IT  STA/ IT APD, Credit Card Group dan vendor untuk hal tersebut di atas dan memastikan di SIT/UAT dapat berjalan.</a:t>
                      </a:r>
                      <a:endParaRPr lang="en-US" sz="1400" b="0" i="0" u="none" strike="noStrike">
                        <a:latin typeface="Arial" pitchFamily="34" charset="0"/>
                        <a:cs typeface="Arial" pitchFamily="34" charset="0"/>
                      </a:endParaRPr>
                    </a:p>
                  </a:txBody>
                  <a:tcPr marL="9525" marR="9525" marT="9525" marB="0">
                    <a:solidFill>
                      <a:schemeClr val="accent5">
                        <a:lumMod val="20000"/>
                        <a:lumOff val="80000"/>
                      </a:schemeClr>
                    </a:solidFill>
                  </a:tcPr>
                </a:tc>
                <a:tc>
                  <a:txBody>
                    <a:bodyPr/>
                    <a:lstStyle/>
                    <a:p>
                      <a:pPr algn="ctr"/>
                      <a:r>
                        <a:rPr lang="en-US" sz="1400" smtClean="0">
                          <a:solidFill>
                            <a:schemeClr val="dk1"/>
                          </a:solidFill>
                          <a:latin typeface="Arial" pitchFamily="34" charset="0"/>
                          <a:ea typeface="+mn-ea"/>
                          <a:cs typeface="Arial" pitchFamily="34" charset="0"/>
                          <a:sym typeface="Arial"/>
                        </a:rPr>
                        <a:t>Fajrinaldi</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tc>
                  <a:txBody>
                    <a:bodyPr/>
                    <a:lstStyle/>
                    <a:p>
                      <a:pPr algn="ctr" defTabSz="457200"/>
                      <a:r>
                        <a:rPr lang="en-US" sz="1400" smtClean="0">
                          <a:solidFill>
                            <a:schemeClr val="dk1"/>
                          </a:solidFill>
                          <a:latin typeface="Arial" pitchFamily="34" charset="0"/>
                          <a:ea typeface="+mn-ea"/>
                          <a:cs typeface="Arial" pitchFamily="34" charset="0"/>
                          <a:sym typeface="Arial"/>
                        </a:rPr>
                        <a:t>Juni 2019</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extLst>
                  <a:ext uri="{0D108BD9-81ED-4DB2-BD59-A6C34878D82A}">
                    <a16:rowId xmlns:a16="http://schemas.microsoft.com/office/drawing/2014/main" xmlns="" val="10001"/>
                  </a:ext>
                </a:extLst>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None/>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31857374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325631812"/>
              </p:ext>
            </p:extLst>
          </p:nvPr>
        </p:nvGraphicFramePr>
        <p:xfrm>
          <a:off x="611558" y="444872"/>
          <a:ext cx="7999042" cy="2164211"/>
        </p:xfrm>
        <a:graphic>
          <a:graphicData uri="http://schemas.openxmlformats.org/drawingml/2006/table">
            <a:tbl>
              <a:tblPr firstRow="1" bandRow="1">
                <a:tableStyleId>{5C22544A-7EE6-4342-B048-85BDC9FD1C3A}</a:tableStyleId>
              </a:tblPr>
              <a:tblGrid>
                <a:gridCol w="1064842">
                  <a:extLst>
                    <a:ext uri="{9D8B030D-6E8A-4147-A177-3AD203B41FA5}">
                      <a16:colId xmlns:a16="http://schemas.microsoft.com/office/drawing/2014/main" xmlns="" val="20000"/>
                    </a:ext>
                  </a:extLst>
                </a:gridCol>
                <a:gridCol w="6934200">
                  <a:extLst>
                    <a:ext uri="{9D8B030D-6E8A-4147-A177-3AD203B41FA5}">
                      <a16:colId xmlns:a16="http://schemas.microsoft.com/office/drawing/2014/main" xmlns="" val="20001"/>
                    </a:ext>
                  </a:extLst>
                </a:gridCol>
              </a:tblGrid>
              <a:tr h="553851">
                <a:tc gridSpan="2">
                  <a:txBody>
                    <a:bodyPr/>
                    <a:lstStyle/>
                    <a:p>
                      <a:pPr algn="ctr"/>
                      <a:r>
                        <a:rPr lang="en-US" sz="1600" smtClean="0"/>
                        <a:t>Pengembang Mita Untuk </a:t>
                      </a:r>
                      <a:r>
                        <a:rPr lang="en-US" sz="1600" baseline="0" smtClean="0"/>
                        <a:t> B</a:t>
                      </a:r>
                      <a:r>
                        <a:rPr lang="en-US" sz="1600" smtClean="0"/>
                        <a:t>lokir Kartu Debit</a:t>
                      </a:r>
                      <a:endParaRPr lang="en-US" sz="1600" b="1" dirty="0">
                        <a:latin typeface="Calibri" pitchFamily="34" charset="0"/>
                      </a:endParaRPr>
                    </a:p>
                  </a:txBody>
                  <a:tcPr anchor="ctr">
                    <a:solidFill>
                      <a:srgbClr val="6FCDE3"/>
                    </a:solidFill>
                  </a:tcPr>
                </a:tc>
                <a:tc hMerge="1">
                  <a:txBody>
                    <a:bodyPr/>
                    <a:lstStyle/>
                    <a:p>
                      <a:pPr algn="ctr"/>
                      <a:endParaRPr lang="en-US" sz="1400" dirty="0"/>
                    </a:p>
                  </a:txBody>
                  <a:tcPr anchor="ctr"/>
                </a:tc>
                <a:extLst>
                  <a:ext uri="{0D108BD9-81ED-4DB2-BD59-A6C34878D82A}">
                    <a16:rowId xmlns:a16="http://schemas.microsoft.com/office/drawing/2014/main" xmlns="" val="10000"/>
                  </a:ext>
                </a:extLst>
              </a:tr>
              <a:tr h="0">
                <a:tc>
                  <a:txBody>
                    <a:bodyPr/>
                    <a:lstStyle/>
                    <a:p>
                      <a:endParaRPr lang="en-US" sz="100" b="1" dirty="0">
                        <a:latin typeface="Calibri" pitchFamily="34" charset="0"/>
                      </a:endParaRPr>
                    </a:p>
                  </a:txBody>
                  <a:tcPr anchor="ctr">
                    <a:solidFill>
                      <a:schemeClr val="bg1"/>
                    </a:solidFill>
                  </a:tcPr>
                </a:tc>
                <a:tc>
                  <a:txBody>
                    <a:bodyPr/>
                    <a:lstStyle/>
                    <a:p>
                      <a:endParaRPr lang="en-US" sz="100" dirty="0">
                        <a:latin typeface="Calibri" pitchFamily="34" charset="0"/>
                      </a:endParaRPr>
                    </a:p>
                  </a:txBody>
                  <a:tcPr anchor="ctr">
                    <a:solidFill>
                      <a:schemeClr val="bg1"/>
                    </a:solidFill>
                  </a:tcPr>
                </a:tc>
                <a:extLst>
                  <a:ext uri="{0D108BD9-81ED-4DB2-BD59-A6C34878D82A}">
                    <a16:rowId xmlns:a16="http://schemas.microsoft.com/office/drawing/2014/main" xmlns="" val="10001"/>
                  </a:ext>
                </a:extLst>
              </a:tr>
              <a:tr h="484637">
                <a:tc>
                  <a:txBody>
                    <a:bodyPr/>
                    <a:lstStyle/>
                    <a:p>
                      <a:r>
                        <a:rPr lang="en-ID" sz="1400" b="1" dirty="0">
                          <a:latin typeface="Calibri" pitchFamily="34" charset="0"/>
                        </a:rPr>
                        <a:t>Why</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US" sz="1400" smtClean="0">
                          <a:latin typeface="Arial" pitchFamily="34" charset="0"/>
                          <a:cs typeface="Arial" pitchFamily="34" charset="0"/>
                        </a:rPr>
                        <a:t>Adanya kebutuhan yang besar dari nasabah perihal  </a:t>
                      </a:r>
                      <a:r>
                        <a:rPr lang="en-ID" sz="1400" baseline="0" smtClean="0">
                          <a:latin typeface="Arial" pitchFamily="34" charset="0"/>
                          <a:cs typeface="Arial" pitchFamily="34" charset="0"/>
                        </a:rPr>
                        <a:t>blokir kartu debit y</a:t>
                      </a:r>
                      <a:r>
                        <a:rPr lang="en-US" sz="1400" smtClean="0">
                          <a:latin typeface="Arial" pitchFamily="34" charset="0"/>
                          <a:cs typeface="Arial" pitchFamily="34" charset="0"/>
                        </a:rPr>
                        <a:t>ang selama ini dilayani oleh Call Center</a:t>
                      </a:r>
                      <a:r>
                        <a:rPr lang="en-US" sz="1400" baseline="0" smtClean="0">
                          <a:latin typeface="Arial" pitchFamily="34" charset="0"/>
                          <a:cs typeface="Arial" pitchFamily="34" charset="0"/>
                        </a:rPr>
                        <a:t>.</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2"/>
                  </a:ext>
                </a:extLst>
              </a:tr>
              <a:tr h="381000">
                <a:tc>
                  <a:txBody>
                    <a:bodyPr/>
                    <a:lstStyle/>
                    <a:p>
                      <a:r>
                        <a:rPr lang="en-ID" sz="1400" b="1" dirty="0">
                          <a:latin typeface="Calibri" pitchFamily="34" charset="0"/>
                        </a:rPr>
                        <a:t>What</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ID" sz="1400" smtClean="0">
                          <a:latin typeface="Arial" pitchFamily="34" charset="0"/>
                          <a:cs typeface="Arial" pitchFamily="34" charset="0"/>
                        </a:rPr>
                        <a:t>Agar Mita dapat memberikan layanan yang cepat</a:t>
                      </a:r>
                      <a:r>
                        <a:rPr lang="en-ID" sz="1400" baseline="0" smtClean="0">
                          <a:latin typeface="Arial" pitchFamily="34" charset="0"/>
                          <a:cs typeface="Arial" pitchFamily="34" charset="0"/>
                        </a:rPr>
                        <a:t>  dalam membantu nasabah dalam hal  blokir kartu debit.</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3"/>
                  </a:ext>
                </a:extLst>
              </a:tr>
              <a:tr h="457200">
                <a:tc>
                  <a:txBody>
                    <a:bodyPr/>
                    <a:lstStyle/>
                    <a:p>
                      <a:r>
                        <a:rPr lang="en-US" sz="1400" b="1" dirty="0" smtClean="0">
                          <a:latin typeface="Calibri" pitchFamily="34" charset="0"/>
                        </a:rPr>
                        <a:t>PIC </a:t>
                      </a:r>
                      <a:r>
                        <a:rPr lang="en-US" sz="1400" b="1" baseline="0" dirty="0" smtClean="0">
                          <a:latin typeface="Calibri" pitchFamily="34" charset="0"/>
                        </a:rPr>
                        <a:t> </a:t>
                      </a:r>
                      <a:r>
                        <a:rPr lang="en-US" sz="1400" b="1" baseline="0" dirty="0" err="1" smtClean="0">
                          <a:latin typeface="Calibri" pitchFamily="34" charset="0"/>
                        </a:rPr>
                        <a:t>Inisiatif</a:t>
                      </a:r>
                      <a:r>
                        <a:rPr lang="en-US" sz="1400" b="1" baseline="0" dirty="0" smtClean="0">
                          <a:latin typeface="Calibri" pitchFamily="34" charset="0"/>
                        </a:rPr>
                        <a:t> </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US" sz="1400" smtClean="0">
                          <a:latin typeface="Arial" pitchFamily="34" charset="0"/>
                          <a:cs typeface="Arial" pitchFamily="34" charset="0"/>
                        </a:rPr>
                        <a:t>Fajrinaldi</a:t>
                      </a:r>
                      <a:endParaRPr lang="en-US" sz="1400" dirty="0" smtClean="0">
                        <a:latin typeface="Arial" pitchFamily="34" charset="0"/>
                        <a:cs typeface="Arial" pitchFamily="34" charset="0"/>
                      </a:endParaRPr>
                    </a:p>
                  </a:txBody>
                  <a:tcPr anchor="ctr">
                    <a:solidFill>
                      <a:schemeClr val="accent5">
                        <a:lumMod val="20000"/>
                        <a:lumOff val="80000"/>
                      </a:schemeClr>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1094145118"/>
              </p:ext>
            </p:extLst>
          </p:nvPr>
        </p:nvGraphicFramePr>
        <p:xfrm>
          <a:off x="609600" y="3048000"/>
          <a:ext cx="7999042" cy="3101360"/>
        </p:xfrm>
        <a:graphic>
          <a:graphicData uri="http://schemas.openxmlformats.org/drawingml/2006/table">
            <a:tbl>
              <a:tblPr firstRow="1" bandRow="1">
                <a:tableStyleId>{5C22544A-7EE6-4342-B048-85BDC9FD1C3A}</a:tableStyleId>
              </a:tblPr>
              <a:tblGrid>
                <a:gridCol w="4914900">
                  <a:extLst>
                    <a:ext uri="{9D8B030D-6E8A-4147-A177-3AD203B41FA5}">
                      <a16:colId xmlns:a16="http://schemas.microsoft.com/office/drawing/2014/main" xmlns="" val="20000"/>
                    </a:ext>
                  </a:extLst>
                </a:gridCol>
                <a:gridCol w="1562100">
                  <a:extLst>
                    <a:ext uri="{9D8B030D-6E8A-4147-A177-3AD203B41FA5}">
                      <a16:colId xmlns:a16="http://schemas.microsoft.com/office/drawing/2014/main" xmlns="" val="20001"/>
                    </a:ext>
                  </a:extLst>
                </a:gridCol>
                <a:gridCol w="1522042">
                  <a:extLst>
                    <a:ext uri="{9D8B030D-6E8A-4147-A177-3AD203B41FA5}">
                      <a16:colId xmlns:a16="http://schemas.microsoft.com/office/drawing/2014/main" xmlns="" val="20002"/>
                    </a:ext>
                  </a:extLst>
                </a:gridCol>
              </a:tblGrid>
              <a:tr h="490351">
                <a:tc>
                  <a:txBody>
                    <a:bodyPr/>
                    <a:lstStyle/>
                    <a:p>
                      <a:pPr marL="0" algn="ctr" defTabSz="914400" rtl="0" eaLnBrk="1" latinLnBrk="0" hangingPunct="1"/>
                      <a:r>
                        <a:rPr lang="en-ID" sz="1400" b="1" kern="1200" dirty="0" smtClean="0">
                          <a:solidFill>
                            <a:schemeClr val="dk1"/>
                          </a:solidFill>
                          <a:latin typeface="Calibri" pitchFamily="34" charset="0"/>
                          <a:ea typeface="+mn-ea"/>
                          <a:cs typeface="+mn-cs"/>
                        </a:rPr>
                        <a:t>How</a:t>
                      </a:r>
                      <a:endParaRPr lang="id-ID" sz="1400" b="1" kern="1200" dirty="0" smtClean="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Who</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When</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xmlns="" val="10000"/>
                  </a:ext>
                </a:extLst>
              </a:tr>
              <a:tr h="490351">
                <a:tc>
                  <a:txBody>
                    <a:bodyPr/>
                    <a:lstStyle/>
                    <a:p>
                      <a:pPr algn="l" fontAlgn="t"/>
                      <a:r>
                        <a:rPr lang="en-US" sz="1400" b="0" i="0" u="none" strike="noStrike" smtClean="0">
                          <a:latin typeface="Arial" pitchFamily="34" charset="0"/>
                          <a:cs typeface="Arial" pitchFamily="34" charset="0"/>
                        </a:rPr>
                        <a:t>Requirement dan inisiatif</a:t>
                      </a:r>
                      <a:r>
                        <a:rPr lang="en-US" sz="1400" b="0" i="0" u="none" strike="noStrike" baseline="0" smtClean="0">
                          <a:latin typeface="Arial" pitchFamily="34" charset="0"/>
                          <a:cs typeface="Arial" pitchFamily="34" charset="0"/>
                        </a:rPr>
                        <a:t> </a:t>
                      </a:r>
                      <a:r>
                        <a:rPr lang="en-US" sz="1400" b="0" i="0" u="none" strike="noStrike" smtClean="0">
                          <a:latin typeface="Arial" pitchFamily="34" charset="0"/>
                          <a:cs typeface="Arial" pitchFamily="34" charset="0"/>
                        </a:rPr>
                        <a:t>disampaikan</a:t>
                      </a:r>
                      <a:r>
                        <a:rPr lang="en-US" sz="1400" b="0" i="0" u="none" strike="noStrike" baseline="0" smtClean="0">
                          <a:latin typeface="Arial" pitchFamily="34" charset="0"/>
                          <a:cs typeface="Arial" pitchFamily="34" charset="0"/>
                        </a:rPr>
                        <a:t> </a:t>
                      </a:r>
                      <a:r>
                        <a:rPr lang="en-US" sz="1400" b="0" i="0" u="none" strike="noStrike" smtClean="0">
                          <a:latin typeface="Arial" pitchFamily="34" charset="0"/>
                          <a:cs typeface="Arial" pitchFamily="34" charset="0"/>
                        </a:rPr>
                        <a:t>ke IT  STA/ IT APD, Credit Card Group dan vendor untuk hal tersebut di atas dan memastikan di SIT/UAT dapat berjalan.</a:t>
                      </a:r>
                      <a:endParaRPr lang="en-US" sz="1400" b="0" i="0" u="none" strike="noStrike">
                        <a:latin typeface="Arial" pitchFamily="34" charset="0"/>
                        <a:cs typeface="Arial" pitchFamily="34" charset="0"/>
                      </a:endParaRPr>
                    </a:p>
                  </a:txBody>
                  <a:tcPr marL="9525" marR="9525" marT="9525" marB="0">
                    <a:solidFill>
                      <a:schemeClr val="accent5">
                        <a:lumMod val="20000"/>
                        <a:lumOff val="80000"/>
                      </a:schemeClr>
                    </a:solidFill>
                  </a:tcPr>
                </a:tc>
                <a:tc>
                  <a:txBody>
                    <a:bodyPr/>
                    <a:lstStyle/>
                    <a:p>
                      <a:pPr algn="ctr"/>
                      <a:r>
                        <a:rPr lang="en-US" sz="1400" smtClean="0">
                          <a:solidFill>
                            <a:schemeClr val="dk1"/>
                          </a:solidFill>
                          <a:latin typeface="Arial" pitchFamily="34" charset="0"/>
                          <a:ea typeface="+mn-ea"/>
                          <a:cs typeface="Arial" pitchFamily="34" charset="0"/>
                          <a:sym typeface="Arial"/>
                        </a:rPr>
                        <a:t>Fajrinaldi</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tc>
                  <a:txBody>
                    <a:bodyPr/>
                    <a:lstStyle/>
                    <a:p>
                      <a:pPr algn="ctr" defTabSz="457200"/>
                      <a:r>
                        <a:rPr lang="en-US" sz="1400" smtClean="0">
                          <a:solidFill>
                            <a:schemeClr val="dk1"/>
                          </a:solidFill>
                          <a:latin typeface="Arial" pitchFamily="34" charset="0"/>
                          <a:ea typeface="+mn-ea"/>
                          <a:cs typeface="Arial" pitchFamily="34" charset="0"/>
                          <a:sym typeface="Arial"/>
                        </a:rPr>
                        <a:t>Juni 2019</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extLst>
                  <a:ext uri="{0D108BD9-81ED-4DB2-BD59-A6C34878D82A}">
                    <a16:rowId xmlns:a16="http://schemas.microsoft.com/office/drawing/2014/main" xmlns="" val="10001"/>
                  </a:ext>
                </a:extLst>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None/>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31857374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325631812"/>
              </p:ext>
            </p:extLst>
          </p:nvPr>
        </p:nvGraphicFramePr>
        <p:xfrm>
          <a:off x="611558" y="444872"/>
          <a:ext cx="7999042" cy="2377571"/>
        </p:xfrm>
        <a:graphic>
          <a:graphicData uri="http://schemas.openxmlformats.org/drawingml/2006/table">
            <a:tbl>
              <a:tblPr firstRow="1" bandRow="1">
                <a:tableStyleId>{5C22544A-7EE6-4342-B048-85BDC9FD1C3A}</a:tableStyleId>
              </a:tblPr>
              <a:tblGrid>
                <a:gridCol w="1064842">
                  <a:extLst>
                    <a:ext uri="{9D8B030D-6E8A-4147-A177-3AD203B41FA5}">
                      <a16:colId xmlns:a16="http://schemas.microsoft.com/office/drawing/2014/main" xmlns="" val="20000"/>
                    </a:ext>
                  </a:extLst>
                </a:gridCol>
                <a:gridCol w="6934200">
                  <a:extLst>
                    <a:ext uri="{9D8B030D-6E8A-4147-A177-3AD203B41FA5}">
                      <a16:colId xmlns:a16="http://schemas.microsoft.com/office/drawing/2014/main" xmlns="" val="20001"/>
                    </a:ext>
                  </a:extLst>
                </a:gridCol>
              </a:tblGrid>
              <a:tr h="553851">
                <a:tc gridSpan="2">
                  <a:txBody>
                    <a:bodyPr/>
                    <a:lstStyle/>
                    <a:p>
                      <a:pPr algn="ctr"/>
                      <a:r>
                        <a:rPr lang="en-US" sz="1600" smtClean="0"/>
                        <a:t>Pengembangan  Mita Untuk Lead Generator (Apply Kartu Kredit)</a:t>
                      </a:r>
                      <a:endParaRPr lang="en-US" sz="1600" b="1" dirty="0">
                        <a:latin typeface="Calibri" pitchFamily="34" charset="0"/>
                      </a:endParaRPr>
                    </a:p>
                  </a:txBody>
                  <a:tcPr anchor="ctr">
                    <a:solidFill>
                      <a:srgbClr val="6FCDE3"/>
                    </a:solidFill>
                  </a:tcPr>
                </a:tc>
                <a:tc hMerge="1">
                  <a:txBody>
                    <a:bodyPr/>
                    <a:lstStyle/>
                    <a:p>
                      <a:pPr algn="ctr"/>
                      <a:endParaRPr lang="en-US" sz="1400" dirty="0"/>
                    </a:p>
                  </a:txBody>
                  <a:tcPr anchor="ctr"/>
                </a:tc>
                <a:extLst>
                  <a:ext uri="{0D108BD9-81ED-4DB2-BD59-A6C34878D82A}">
                    <a16:rowId xmlns:a16="http://schemas.microsoft.com/office/drawing/2014/main" xmlns="" val="10000"/>
                  </a:ext>
                </a:extLst>
              </a:tr>
              <a:tr h="0">
                <a:tc>
                  <a:txBody>
                    <a:bodyPr/>
                    <a:lstStyle/>
                    <a:p>
                      <a:endParaRPr lang="en-US" sz="100" b="1" dirty="0">
                        <a:latin typeface="Calibri" pitchFamily="34" charset="0"/>
                      </a:endParaRPr>
                    </a:p>
                  </a:txBody>
                  <a:tcPr anchor="ctr">
                    <a:solidFill>
                      <a:schemeClr val="bg1"/>
                    </a:solidFill>
                  </a:tcPr>
                </a:tc>
                <a:tc>
                  <a:txBody>
                    <a:bodyPr/>
                    <a:lstStyle/>
                    <a:p>
                      <a:endParaRPr lang="en-US" sz="100" dirty="0">
                        <a:latin typeface="Calibri" pitchFamily="34" charset="0"/>
                      </a:endParaRPr>
                    </a:p>
                  </a:txBody>
                  <a:tcPr anchor="ctr">
                    <a:solidFill>
                      <a:schemeClr val="bg1"/>
                    </a:solidFill>
                  </a:tcPr>
                </a:tc>
                <a:extLst>
                  <a:ext uri="{0D108BD9-81ED-4DB2-BD59-A6C34878D82A}">
                    <a16:rowId xmlns:a16="http://schemas.microsoft.com/office/drawing/2014/main" xmlns="" val="10001"/>
                  </a:ext>
                </a:extLst>
              </a:tr>
              <a:tr h="484637">
                <a:tc>
                  <a:txBody>
                    <a:bodyPr/>
                    <a:lstStyle/>
                    <a:p>
                      <a:r>
                        <a:rPr lang="en-ID" sz="1400" b="1" dirty="0">
                          <a:latin typeface="Calibri" pitchFamily="34" charset="0"/>
                        </a:rPr>
                        <a:t>Why</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US" sz="1400" smtClean="0">
                          <a:latin typeface="Arial" pitchFamily="34" charset="0"/>
                          <a:cs typeface="Arial" pitchFamily="34" charset="0"/>
                        </a:rPr>
                        <a:t>Untuk dapat membantu proses bisnis, khususnya produk Kartu Kredit dan  adanya kemampuan Mita dalam memberikan lead  generator di aplikasinya</a:t>
                      </a:r>
                      <a:r>
                        <a:rPr lang="en-US" sz="1400" baseline="0" smtClean="0">
                          <a:latin typeface="Arial" pitchFamily="34" charset="0"/>
                          <a:cs typeface="Arial" pitchFamily="34" charset="0"/>
                        </a:rPr>
                        <a:t> untuk diteruskan ke unit terkait.</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2"/>
                  </a:ext>
                </a:extLst>
              </a:tr>
              <a:tr h="381000">
                <a:tc>
                  <a:txBody>
                    <a:bodyPr/>
                    <a:lstStyle/>
                    <a:p>
                      <a:r>
                        <a:rPr lang="en-ID" sz="1400" b="1" dirty="0">
                          <a:latin typeface="Calibri" pitchFamily="34" charset="0"/>
                        </a:rPr>
                        <a:t>What</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ID" sz="1400" smtClean="0">
                          <a:latin typeface="Arial" pitchFamily="34" charset="0"/>
                          <a:cs typeface="Arial" pitchFamily="34" charset="0"/>
                        </a:rPr>
                        <a:t>Agar  Mita dapat dikembangkan juga ke dalam proses bisnis selain sebagai</a:t>
                      </a:r>
                      <a:r>
                        <a:rPr lang="en-ID" sz="1400" baseline="0" smtClean="0">
                          <a:latin typeface="Arial" pitchFamily="34" charset="0"/>
                          <a:cs typeface="Arial" pitchFamily="34" charset="0"/>
                        </a:rPr>
                        <a:t> customer service semata.</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3"/>
                  </a:ext>
                </a:extLst>
              </a:tr>
              <a:tr h="457200">
                <a:tc>
                  <a:txBody>
                    <a:bodyPr/>
                    <a:lstStyle/>
                    <a:p>
                      <a:r>
                        <a:rPr lang="en-US" sz="1400" b="1" dirty="0" smtClean="0">
                          <a:latin typeface="Calibri" pitchFamily="34" charset="0"/>
                        </a:rPr>
                        <a:t>PIC </a:t>
                      </a:r>
                      <a:r>
                        <a:rPr lang="en-US" sz="1400" b="1" baseline="0" dirty="0" smtClean="0">
                          <a:latin typeface="Calibri" pitchFamily="34" charset="0"/>
                        </a:rPr>
                        <a:t> </a:t>
                      </a:r>
                      <a:r>
                        <a:rPr lang="en-US" sz="1400" b="1" baseline="0" dirty="0" err="1" smtClean="0">
                          <a:latin typeface="Calibri" pitchFamily="34" charset="0"/>
                        </a:rPr>
                        <a:t>Inisiatif</a:t>
                      </a:r>
                      <a:r>
                        <a:rPr lang="en-US" sz="1400" b="1" baseline="0" dirty="0" smtClean="0">
                          <a:latin typeface="Calibri" pitchFamily="34" charset="0"/>
                        </a:rPr>
                        <a:t> </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US" sz="1400" smtClean="0">
                          <a:solidFill>
                            <a:schemeClr val="dk1"/>
                          </a:solidFill>
                          <a:latin typeface="Arial" pitchFamily="34" charset="0"/>
                          <a:ea typeface="+mn-ea"/>
                          <a:cs typeface="Arial" pitchFamily="34" charset="0"/>
                          <a:sym typeface="Arial"/>
                        </a:rPr>
                        <a:t>Fajrinaldi</a:t>
                      </a:r>
                      <a:endParaRPr lang="en-US" sz="1400" dirty="0" smtClean="0">
                        <a:latin typeface="Arial" pitchFamily="34" charset="0"/>
                        <a:cs typeface="Arial" pitchFamily="34" charset="0"/>
                      </a:endParaRPr>
                    </a:p>
                  </a:txBody>
                  <a:tcPr anchor="ctr">
                    <a:solidFill>
                      <a:schemeClr val="accent5">
                        <a:lumMod val="20000"/>
                        <a:lumOff val="80000"/>
                      </a:schemeClr>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1094145118"/>
              </p:ext>
            </p:extLst>
          </p:nvPr>
        </p:nvGraphicFramePr>
        <p:xfrm>
          <a:off x="609600" y="3048000"/>
          <a:ext cx="7999042" cy="3101360"/>
        </p:xfrm>
        <a:graphic>
          <a:graphicData uri="http://schemas.openxmlformats.org/drawingml/2006/table">
            <a:tbl>
              <a:tblPr firstRow="1" bandRow="1">
                <a:tableStyleId>{5C22544A-7EE6-4342-B048-85BDC9FD1C3A}</a:tableStyleId>
              </a:tblPr>
              <a:tblGrid>
                <a:gridCol w="4914900">
                  <a:extLst>
                    <a:ext uri="{9D8B030D-6E8A-4147-A177-3AD203B41FA5}">
                      <a16:colId xmlns:a16="http://schemas.microsoft.com/office/drawing/2014/main" xmlns="" val="20000"/>
                    </a:ext>
                  </a:extLst>
                </a:gridCol>
                <a:gridCol w="1562100">
                  <a:extLst>
                    <a:ext uri="{9D8B030D-6E8A-4147-A177-3AD203B41FA5}">
                      <a16:colId xmlns:a16="http://schemas.microsoft.com/office/drawing/2014/main" xmlns="" val="20001"/>
                    </a:ext>
                  </a:extLst>
                </a:gridCol>
                <a:gridCol w="1522042">
                  <a:extLst>
                    <a:ext uri="{9D8B030D-6E8A-4147-A177-3AD203B41FA5}">
                      <a16:colId xmlns:a16="http://schemas.microsoft.com/office/drawing/2014/main" xmlns="" val="20002"/>
                    </a:ext>
                  </a:extLst>
                </a:gridCol>
              </a:tblGrid>
              <a:tr h="490351">
                <a:tc>
                  <a:txBody>
                    <a:bodyPr/>
                    <a:lstStyle/>
                    <a:p>
                      <a:pPr marL="0" algn="ctr" defTabSz="914400" rtl="0" eaLnBrk="1" latinLnBrk="0" hangingPunct="1"/>
                      <a:r>
                        <a:rPr lang="en-ID" sz="1400" b="1" kern="1200" dirty="0" smtClean="0">
                          <a:solidFill>
                            <a:schemeClr val="dk1"/>
                          </a:solidFill>
                          <a:latin typeface="Calibri" pitchFamily="34" charset="0"/>
                          <a:ea typeface="+mn-ea"/>
                          <a:cs typeface="+mn-cs"/>
                        </a:rPr>
                        <a:t>How</a:t>
                      </a:r>
                      <a:endParaRPr lang="id-ID" sz="1400" b="1" kern="1200" dirty="0" smtClean="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Who</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When</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xmlns="" val="10000"/>
                  </a:ext>
                </a:extLst>
              </a:tr>
              <a:tr h="490351">
                <a:tc>
                  <a:txBody>
                    <a:bodyPr/>
                    <a:lstStyle/>
                    <a:p>
                      <a:pPr algn="l" fontAlgn="t"/>
                      <a:r>
                        <a:rPr lang="en-US" sz="1400" b="0" i="0" u="none" strike="noStrike" smtClean="0">
                          <a:latin typeface="Arial" pitchFamily="34" charset="0"/>
                          <a:cs typeface="Arial" pitchFamily="34" charset="0"/>
                        </a:rPr>
                        <a:t>Requirement dan inisiatif</a:t>
                      </a:r>
                      <a:r>
                        <a:rPr lang="en-US" sz="1400" b="0" i="0" u="none" strike="noStrike" baseline="0" smtClean="0">
                          <a:latin typeface="Arial" pitchFamily="34" charset="0"/>
                          <a:cs typeface="Arial" pitchFamily="34" charset="0"/>
                        </a:rPr>
                        <a:t> </a:t>
                      </a:r>
                      <a:r>
                        <a:rPr lang="en-US" sz="1400" b="0" i="0" u="none" strike="noStrike" smtClean="0">
                          <a:latin typeface="Arial" pitchFamily="34" charset="0"/>
                          <a:cs typeface="Arial" pitchFamily="34" charset="0"/>
                        </a:rPr>
                        <a:t>disampaikan</a:t>
                      </a:r>
                      <a:r>
                        <a:rPr lang="en-US" sz="1400" b="0" i="0" u="none" strike="noStrike" baseline="0" smtClean="0">
                          <a:latin typeface="Arial" pitchFamily="34" charset="0"/>
                          <a:cs typeface="Arial" pitchFamily="34" charset="0"/>
                        </a:rPr>
                        <a:t> </a:t>
                      </a:r>
                      <a:r>
                        <a:rPr lang="en-US" sz="1400" b="0" i="0" u="none" strike="noStrike" smtClean="0">
                          <a:latin typeface="Arial" pitchFamily="34" charset="0"/>
                          <a:cs typeface="Arial" pitchFamily="34" charset="0"/>
                        </a:rPr>
                        <a:t>ke IT  STA/ IT APD, Credit Card Group dan vendor untuk hal tersebut di atas dan memastikan di SIT/UAT dapat berjalan.</a:t>
                      </a:r>
                      <a:endParaRPr lang="en-US" sz="1400" b="0" i="0" u="none" strike="noStrike">
                        <a:latin typeface="Arial" pitchFamily="34" charset="0"/>
                        <a:cs typeface="Arial" pitchFamily="34" charset="0"/>
                      </a:endParaRPr>
                    </a:p>
                  </a:txBody>
                  <a:tcPr marL="9525" marR="9525" marT="9525" marB="0">
                    <a:solidFill>
                      <a:schemeClr val="accent5">
                        <a:lumMod val="20000"/>
                        <a:lumOff val="80000"/>
                      </a:schemeClr>
                    </a:solidFill>
                  </a:tcPr>
                </a:tc>
                <a:tc>
                  <a:txBody>
                    <a:bodyPr/>
                    <a:lstStyle/>
                    <a:p>
                      <a:pPr algn="ctr"/>
                      <a:r>
                        <a:rPr lang="en-US" sz="1400" smtClean="0">
                          <a:solidFill>
                            <a:schemeClr val="dk1"/>
                          </a:solidFill>
                          <a:latin typeface="Arial" pitchFamily="34" charset="0"/>
                          <a:ea typeface="+mn-ea"/>
                          <a:cs typeface="Arial" pitchFamily="34" charset="0"/>
                          <a:sym typeface="Arial"/>
                        </a:rPr>
                        <a:t>Fajrinaldi</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tc>
                  <a:txBody>
                    <a:bodyPr/>
                    <a:lstStyle/>
                    <a:p>
                      <a:pPr algn="ctr" defTabSz="457200"/>
                      <a:r>
                        <a:rPr lang="en-US" sz="1400" smtClean="0">
                          <a:solidFill>
                            <a:schemeClr val="dk1"/>
                          </a:solidFill>
                          <a:latin typeface="Arial" pitchFamily="34" charset="0"/>
                          <a:ea typeface="+mn-ea"/>
                          <a:cs typeface="Arial" pitchFamily="34" charset="0"/>
                          <a:sym typeface="Arial"/>
                        </a:rPr>
                        <a:t>November 2019</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extLst>
                  <a:ext uri="{0D108BD9-81ED-4DB2-BD59-A6C34878D82A}">
                    <a16:rowId xmlns:a16="http://schemas.microsoft.com/office/drawing/2014/main" xmlns="" val="10001"/>
                  </a:ext>
                </a:extLst>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None/>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31857374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325631812"/>
              </p:ext>
            </p:extLst>
          </p:nvPr>
        </p:nvGraphicFramePr>
        <p:xfrm>
          <a:off x="611558" y="444872"/>
          <a:ext cx="7999042" cy="2164211"/>
        </p:xfrm>
        <a:graphic>
          <a:graphicData uri="http://schemas.openxmlformats.org/drawingml/2006/table">
            <a:tbl>
              <a:tblPr firstRow="1" bandRow="1">
                <a:tableStyleId>{5C22544A-7EE6-4342-B048-85BDC9FD1C3A}</a:tableStyleId>
              </a:tblPr>
              <a:tblGrid>
                <a:gridCol w="1064842">
                  <a:extLst>
                    <a:ext uri="{9D8B030D-6E8A-4147-A177-3AD203B41FA5}">
                      <a16:colId xmlns:a16="http://schemas.microsoft.com/office/drawing/2014/main" xmlns="" val="20000"/>
                    </a:ext>
                  </a:extLst>
                </a:gridCol>
                <a:gridCol w="6934200">
                  <a:extLst>
                    <a:ext uri="{9D8B030D-6E8A-4147-A177-3AD203B41FA5}">
                      <a16:colId xmlns:a16="http://schemas.microsoft.com/office/drawing/2014/main" xmlns="" val="20001"/>
                    </a:ext>
                  </a:extLst>
                </a:gridCol>
              </a:tblGrid>
              <a:tr h="553851">
                <a:tc gridSpan="2">
                  <a:txBody>
                    <a:bodyPr/>
                    <a:lstStyle/>
                    <a:p>
                      <a:pPr algn="ctr"/>
                      <a:r>
                        <a:rPr lang="en-US" sz="1600" smtClean="0"/>
                        <a:t>Pengembangan  Mita  Untuk Informasi Kurs</a:t>
                      </a:r>
                      <a:endParaRPr lang="en-US" sz="1600" b="1" dirty="0">
                        <a:latin typeface="Calibri" pitchFamily="34" charset="0"/>
                      </a:endParaRPr>
                    </a:p>
                  </a:txBody>
                  <a:tcPr anchor="ctr">
                    <a:solidFill>
                      <a:srgbClr val="6FCDE3"/>
                    </a:solidFill>
                  </a:tcPr>
                </a:tc>
                <a:tc hMerge="1">
                  <a:txBody>
                    <a:bodyPr/>
                    <a:lstStyle/>
                    <a:p>
                      <a:pPr algn="ctr"/>
                      <a:endParaRPr lang="en-US" sz="1400" dirty="0"/>
                    </a:p>
                  </a:txBody>
                  <a:tcPr anchor="ctr"/>
                </a:tc>
                <a:extLst>
                  <a:ext uri="{0D108BD9-81ED-4DB2-BD59-A6C34878D82A}">
                    <a16:rowId xmlns:a16="http://schemas.microsoft.com/office/drawing/2014/main" xmlns="" val="10000"/>
                  </a:ext>
                </a:extLst>
              </a:tr>
              <a:tr h="0">
                <a:tc>
                  <a:txBody>
                    <a:bodyPr/>
                    <a:lstStyle/>
                    <a:p>
                      <a:endParaRPr lang="en-US" sz="100" b="1" dirty="0">
                        <a:latin typeface="Calibri" pitchFamily="34" charset="0"/>
                      </a:endParaRPr>
                    </a:p>
                  </a:txBody>
                  <a:tcPr anchor="ctr">
                    <a:solidFill>
                      <a:schemeClr val="bg1"/>
                    </a:solidFill>
                  </a:tcPr>
                </a:tc>
                <a:tc>
                  <a:txBody>
                    <a:bodyPr/>
                    <a:lstStyle/>
                    <a:p>
                      <a:endParaRPr lang="en-US" sz="100" dirty="0">
                        <a:latin typeface="Calibri" pitchFamily="34" charset="0"/>
                      </a:endParaRPr>
                    </a:p>
                  </a:txBody>
                  <a:tcPr anchor="ctr">
                    <a:solidFill>
                      <a:schemeClr val="bg1"/>
                    </a:solidFill>
                  </a:tcPr>
                </a:tc>
                <a:extLst>
                  <a:ext uri="{0D108BD9-81ED-4DB2-BD59-A6C34878D82A}">
                    <a16:rowId xmlns:a16="http://schemas.microsoft.com/office/drawing/2014/main" xmlns="" val="10001"/>
                  </a:ext>
                </a:extLst>
              </a:tr>
              <a:tr h="484637">
                <a:tc>
                  <a:txBody>
                    <a:bodyPr/>
                    <a:lstStyle/>
                    <a:p>
                      <a:r>
                        <a:rPr lang="en-ID" sz="1400" b="1" dirty="0">
                          <a:latin typeface="Calibri" pitchFamily="34" charset="0"/>
                        </a:rPr>
                        <a:t>Why</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US" sz="1400" smtClean="0">
                          <a:latin typeface="Arial" pitchFamily="34" charset="0"/>
                          <a:cs typeface="Arial" pitchFamily="34" charset="0"/>
                        </a:rPr>
                        <a:t>Adanya kebutuhan nasabah perihal informasi Kurs </a:t>
                      </a:r>
                      <a:r>
                        <a:rPr lang="en-ID" sz="1400" baseline="0" smtClean="0">
                          <a:latin typeface="Arial" pitchFamily="34" charset="0"/>
                          <a:cs typeface="Arial" pitchFamily="34" charset="0"/>
                        </a:rPr>
                        <a:t>y</a:t>
                      </a:r>
                      <a:r>
                        <a:rPr lang="en-US" sz="1400" smtClean="0">
                          <a:latin typeface="Arial" pitchFamily="34" charset="0"/>
                          <a:cs typeface="Arial" pitchFamily="34" charset="0"/>
                        </a:rPr>
                        <a:t>ang selama ini dilayani oleh Call Center</a:t>
                      </a:r>
                      <a:r>
                        <a:rPr lang="en-US" sz="1400" baseline="0" smtClean="0">
                          <a:latin typeface="Arial" pitchFamily="34" charset="0"/>
                          <a:cs typeface="Arial" pitchFamily="34" charset="0"/>
                        </a:rPr>
                        <a:t>.</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2"/>
                  </a:ext>
                </a:extLst>
              </a:tr>
              <a:tr h="381000">
                <a:tc>
                  <a:txBody>
                    <a:bodyPr/>
                    <a:lstStyle/>
                    <a:p>
                      <a:r>
                        <a:rPr lang="en-ID" sz="1400" b="1" dirty="0">
                          <a:latin typeface="Calibri" pitchFamily="34" charset="0"/>
                        </a:rPr>
                        <a:t>What</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ID" sz="1400" smtClean="0">
                          <a:latin typeface="Arial" pitchFamily="34" charset="0"/>
                          <a:cs typeface="Arial" pitchFamily="34" charset="0"/>
                        </a:rPr>
                        <a:t>Agar  Mita dapat memberikan layanan yang cepat</a:t>
                      </a:r>
                      <a:r>
                        <a:rPr lang="en-ID" sz="1400" baseline="0" smtClean="0">
                          <a:latin typeface="Arial" pitchFamily="34" charset="0"/>
                          <a:cs typeface="Arial" pitchFamily="34" charset="0"/>
                        </a:rPr>
                        <a:t>  dalam membantu nasabah dalam hal informasi kurs.</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3"/>
                  </a:ext>
                </a:extLst>
              </a:tr>
              <a:tr h="457200">
                <a:tc>
                  <a:txBody>
                    <a:bodyPr/>
                    <a:lstStyle/>
                    <a:p>
                      <a:r>
                        <a:rPr lang="en-US" sz="1400" b="1" dirty="0" smtClean="0">
                          <a:latin typeface="Calibri" pitchFamily="34" charset="0"/>
                        </a:rPr>
                        <a:t>PIC </a:t>
                      </a:r>
                      <a:r>
                        <a:rPr lang="en-US" sz="1400" b="1" baseline="0" dirty="0" smtClean="0">
                          <a:latin typeface="Calibri" pitchFamily="34" charset="0"/>
                        </a:rPr>
                        <a:t> </a:t>
                      </a:r>
                      <a:r>
                        <a:rPr lang="en-US" sz="1400" b="1" baseline="0" dirty="0" err="1" smtClean="0">
                          <a:latin typeface="Calibri" pitchFamily="34" charset="0"/>
                        </a:rPr>
                        <a:t>Inisiatif</a:t>
                      </a:r>
                      <a:r>
                        <a:rPr lang="en-US" sz="1400" b="1" baseline="0" dirty="0" smtClean="0">
                          <a:latin typeface="Calibri" pitchFamily="34" charset="0"/>
                        </a:rPr>
                        <a:t> </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US" sz="1400" smtClean="0">
                          <a:solidFill>
                            <a:schemeClr val="dk1"/>
                          </a:solidFill>
                          <a:latin typeface="Arial" pitchFamily="34" charset="0"/>
                          <a:ea typeface="+mn-ea"/>
                          <a:cs typeface="Arial" pitchFamily="34" charset="0"/>
                          <a:sym typeface="Arial"/>
                        </a:rPr>
                        <a:t>Dessy Edwina</a:t>
                      </a:r>
                    </a:p>
                  </a:txBody>
                  <a:tcPr anchor="ctr">
                    <a:solidFill>
                      <a:schemeClr val="accent5">
                        <a:lumMod val="20000"/>
                        <a:lumOff val="80000"/>
                      </a:schemeClr>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1094145118"/>
              </p:ext>
            </p:extLst>
          </p:nvPr>
        </p:nvGraphicFramePr>
        <p:xfrm>
          <a:off x="609600" y="3048000"/>
          <a:ext cx="7999042" cy="3101360"/>
        </p:xfrm>
        <a:graphic>
          <a:graphicData uri="http://schemas.openxmlformats.org/drawingml/2006/table">
            <a:tbl>
              <a:tblPr firstRow="1" bandRow="1">
                <a:tableStyleId>{5C22544A-7EE6-4342-B048-85BDC9FD1C3A}</a:tableStyleId>
              </a:tblPr>
              <a:tblGrid>
                <a:gridCol w="4914900">
                  <a:extLst>
                    <a:ext uri="{9D8B030D-6E8A-4147-A177-3AD203B41FA5}">
                      <a16:colId xmlns:a16="http://schemas.microsoft.com/office/drawing/2014/main" xmlns="" val="20000"/>
                    </a:ext>
                  </a:extLst>
                </a:gridCol>
                <a:gridCol w="1562100">
                  <a:extLst>
                    <a:ext uri="{9D8B030D-6E8A-4147-A177-3AD203B41FA5}">
                      <a16:colId xmlns:a16="http://schemas.microsoft.com/office/drawing/2014/main" xmlns="" val="20001"/>
                    </a:ext>
                  </a:extLst>
                </a:gridCol>
                <a:gridCol w="1522042">
                  <a:extLst>
                    <a:ext uri="{9D8B030D-6E8A-4147-A177-3AD203B41FA5}">
                      <a16:colId xmlns:a16="http://schemas.microsoft.com/office/drawing/2014/main" xmlns="" val="20002"/>
                    </a:ext>
                  </a:extLst>
                </a:gridCol>
              </a:tblGrid>
              <a:tr h="490351">
                <a:tc>
                  <a:txBody>
                    <a:bodyPr/>
                    <a:lstStyle/>
                    <a:p>
                      <a:pPr marL="0" algn="ctr" defTabSz="914400" rtl="0" eaLnBrk="1" latinLnBrk="0" hangingPunct="1"/>
                      <a:r>
                        <a:rPr lang="en-ID" sz="1400" b="1" kern="1200" dirty="0" smtClean="0">
                          <a:solidFill>
                            <a:schemeClr val="dk1"/>
                          </a:solidFill>
                          <a:latin typeface="Calibri" pitchFamily="34" charset="0"/>
                          <a:ea typeface="+mn-ea"/>
                          <a:cs typeface="+mn-cs"/>
                        </a:rPr>
                        <a:t>How</a:t>
                      </a:r>
                      <a:endParaRPr lang="id-ID" sz="1400" b="1" kern="1200" dirty="0" smtClean="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Who</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When</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xmlns="" val="10000"/>
                  </a:ext>
                </a:extLst>
              </a:tr>
              <a:tr h="490351">
                <a:tc>
                  <a:txBody>
                    <a:bodyPr/>
                    <a:lstStyle/>
                    <a:p>
                      <a:pPr algn="l" fontAlgn="t"/>
                      <a:r>
                        <a:rPr lang="en-US" sz="1400" b="0" i="0" u="none" strike="noStrike" smtClean="0">
                          <a:latin typeface="Arial" pitchFamily="34" charset="0"/>
                          <a:cs typeface="Arial" pitchFamily="34" charset="0"/>
                        </a:rPr>
                        <a:t>Requirement dan inisiatif</a:t>
                      </a:r>
                      <a:r>
                        <a:rPr lang="en-US" sz="1400" b="0" i="0" u="none" strike="noStrike" baseline="0" smtClean="0">
                          <a:latin typeface="Arial" pitchFamily="34" charset="0"/>
                          <a:cs typeface="Arial" pitchFamily="34" charset="0"/>
                        </a:rPr>
                        <a:t> </a:t>
                      </a:r>
                      <a:r>
                        <a:rPr lang="en-US" sz="1400" b="0" i="0" u="none" strike="noStrike" smtClean="0">
                          <a:latin typeface="Arial" pitchFamily="34" charset="0"/>
                          <a:cs typeface="Arial" pitchFamily="34" charset="0"/>
                        </a:rPr>
                        <a:t>disampaikan</a:t>
                      </a:r>
                      <a:r>
                        <a:rPr lang="en-US" sz="1400" b="0" i="0" u="none" strike="noStrike" baseline="0" smtClean="0">
                          <a:latin typeface="Arial" pitchFamily="34" charset="0"/>
                          <a:cs typeface="Arial" pitchFamily="34" charset="0"/>
                        </a:rPr>
                        <a:t> </a:t>
                      </a:r>
                      <a:r>
                        <a:rPr lang="en-US" sz="1400" b="0" i="0" u="none" strike="noStrike" smtClean="0">
                          <a:latin typeface="Arial" pitchFamily="34" charset="0"/>
                          <a:cs typeface="Arial" pitchFamily="34" charset="0"/>
                        </a:rPr>
                        <a:t>ke IT  STA/ IT APD, CSD Group dan vendor untuk hal tersebut di atas dan memastikan di SIT/UAT dapat berjalan.</a:t>
                      </a:r>
                      <a:endParaRPr lang="en-US" sz="1400" b="0" i="0" u="none" strike="noStrike">
                        <a:latin typeface="Arial" pitchFamily="34" charset="0"/>
                        <a:cs typeface="Arial" pitchFamily="34" charset="0"/>
                      </a:endParaRPr>
                    </a:p>
                  </a:txBody>
                  <a:tcPr marL="9525" marR="9525" marT="9525" marB="0">
                    <a:solidFill>
                      <a:schemeClr val="accent5">
                        <a:lumMod val="20000"/>
                        <a:lumOff val="80000"/>
                      </a:schemeClr>
                    </a:solidFill>
                  </a:tcPr>
                </a:tc>
                <a:tc>
                  <a:txBody>
                    <a:bodyPr/>
                    <a:lstStyle/>
                    <a:p>
                      <a:pPr algn="ctr"/>
                      <a:r>
                        <a:rPr lang="en-US" sz="1400" smtClean="0">
                          <a:solidFill>
                            <a:schemeClr val="dk1"/>
                          </a:solidFill>
                          <a:latin typeface="Arial" pitchFamily="34" charset="0"/>
                          <a:ea typeface="+mn-ea"/>
                          <a:cs typeface="Arial" pitchFamily="34" charset="0"/>
                          <a:sym typeface="Arial"/>
                        </a:rPr>
                        <a:t>Dessy Edwina</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tc>
                  <a:txBody>
                    <a:bodyPr/>
                    <a:lstStyle/>
                    <a:p>
                      <a:pPr algn="ctr" defTabSz="457200"/>
                      <a:r>
                        <a:rPr lang="en-US" sz="1400" smtClean="0">
                          <a:solidFill>
                            <a:schemeClr val="dk1"/>
                          </a:solidFill>
                          <a:latin typeface="Arial" pitchFamily="34" charset="0"/>
                          <a:ea typeface="+mn-ea"/>
                          <a:cs typeface="Arial" pitchFamily="34" charset="0"/>
                          <a:sym typeface="Arial"/>
                        </a:rPr>
                        <a:t>September 2019</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extLst>
                  <a:ext uri="{0D108BD9-81ED-4DB2-BD59-A6C34878D82A}">
                    <a16:rowId xmlns:a16="http://schemas.microsoft.com/office/drawing/2014/main" xmlns="" val="10001"/>
                  </a:ext>
                </a:extLst>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None/>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31857374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325631812"/>
              </p:ext>
            </p:extLst>
          </p:nvPr>
        </p:nvGraphicFramePr>
        <p:xfrm>
          <a:off x="611558" y="444872"/>
          <a:ext cx="7999042" cy="2377571"/>
        </p:xfrm>
        <a:graphic>
          <a:graphicData uri="http://schemas.openxmlformats.org/drawingml/2006/table">
            <a:tbl>
              <a:tblPr firstRow="1" bandRow="1">
                <a:tableStyleId>{5C22544A-7EE6-4342-B048-85BDC9FD1C3A}</a:tableStyleId>
              </a:tblPr>
              <a:tblGrid>
                <a:gridCol w="1064842">
                  <a:extLst>
                    <a:ext uri="{9D8B030D-6E8A-4147-A177-3AD203B41FA5}">
                      <a16:colId xmlns:a16="http://schemas.microsoft.com/office/drawing/2014/main" xmlns="" val="20000"/>
                    </a:ext>
                  </a:extLst>
                </a:gridCol>
                <a:gridCol w="6934200">
                  <a:extLst>
                    <a:ext uri="{9D8B030D-6E8A-4147-A177-3AD203B41FA5}">
                      <a16:colId xmlns:a16="http://schemas.microsoft.com/office/drawing/2014/main" xmlns="" val="20001"/>
                    </a:ext>
                  </a:extLst>
                </a:gridCol>
              </a:tblGrid>
              <a:tr h="553851">
                <a:tc gridSpan="2">
                  <a:txBody>
                    <a:bodyPr/>
                    <a:lstStyle/>
                    <a:p>
                      <a:pPr algn="ctr"/>
                      <a:r>
                        <a:rPr lang="en-US" sz="1600" b="1" smtClean="0">
                          <a:latin typeface="Calibri" pitchFamily="34" charset="0"/>
                        </a:rPr>
                        <a:t>Integrasi</a:t>
                      </a:r>
                      <a:r>
                        <a:rPr lang="en-US" sz="1600" b="1" baseline="0" smtClean="0">
                          <a:latin typeface="Calibri" pitchFamily="34" charset="0"/>
                        </a:rPr>
                        <a:t> WhatApp dan Instagram ke dalam </a:t>
                      </a:r>
                      <a:r>
                        <a:rPr lang="en-US" sz="1600" b="1" smtClean="0">
                          <a:latin typeface="Calibri" pitchFamily="34" charset="0"/>
                        </a:rPr>
                        <a:t>DRICH</a:t>
                      </a:r>
                      <a:endParaRPr lang="en-US" sz="1600" b="1" dirty="0">
                        <a:latin typeface="Calibri" pitchFamily="34" charset="0"/>
                      </a:endParaRPr>
                    </a:p>
                  </a:txBody>
                  <a:tcPr anchor="ctr">
                    <a:solidFill>
                      <a:srgbClr val="6FCDE3"/>
                    </a:solidFill>
                  </a:tcPr>
                </a:tc>
                <a:tc hMerge="1">
                  <a:txBody>
                    <a:bodyPr/>
                    <a:lstStyle/>
                    <a:p>
                      <a:pPr algn="ctr"/>
                      <a:endParaRPr lang="en-US" sz="1400" dirty="0"/>
                    </a:p>
                  </a:txBody>
                  <a:tcPr anchor="ctr"/>
                </a:tc>
                <a:extLst>
                  <a:ext uri="{0D108BD9-81ED-4DB2-BD59-A6C34878D82A}">
                    <a16:rowId xmlns:a16="http://schemas.microsoft.com/office/drawing/2014/main" xmlns="" val="10000"/>
                  </a:ext>
                </a:extLst>
              </a:tr>
              <a:tr h="0">
                <a:tc>
                  <a:txBody>
                    <a:bodyPr/>
                    <a:lstStyle/>
                    <a:p>
                      <a:endParaRPr lang="en-US" sz="100" b="1" dirty="0">
                        <a:latin typeface="Calibri" pitchFamily="34" charset="0"/>
                      </a:endParaRPr>
                    </a:p>
                  </a:txBody>
                  <a:tcPr anchor="ctr">
                    <a:solidFill>
                      <a:schemeClr val="bg1"/>
                    </a:solidFill>
                  </a:tcPr>
                </a:tc>
                <a:tc>
                  <a:txBody>
                    <a:bodyPr/>
                    <a:lstStyle/>
                    <a:p>
                      <a:endParaRPr lang="en-US" sz="100" dirty="0">
                        <a:latin typeface="Calibri" pitchFamily="34" charset="0"/>
                      </a:endParaRPr>
                    </a:p>
                  </a:txBody>
                  <a:tcPr anchor="ctr">
                    <a:solidFill>
                      <a:schemeClr val="bg1"/>
                    </a:solidFill>
                  </a:tcPr>
                </a:tc>
                <a:extLst>
                  <a:ext uri="{0D108BD9-81ED-4DB2-BD59-A6C34878D82A}">
                    <a16:rowId xmlns:a16="http://schemas.microsoft.com/office/drawing/2014/main" xmlns="" val="10001"/>
                  </a:ext>
                </a:extLst>
              </a:tr>
              <a:tr h="484637">
                <a:tc>
                  <a:txBody>
                    <a:bodyPr/>
                    <a:lstStyle/>
                    <a:p>
                      <a:r>
                        <a:rPr lang="en-ID" sz="1400" b="1" dirty="0">
                          <a:latin typeface="Calibri" pitchFamily="34" charset="0"/>
                        </a:rPr>
                        <a:t>Why</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US" sz="1400" smtClean="0">
                          <a:latin typeface="Arial" pitchFamily="34" charset="0"/>
                          <a:cs typeface="Arial" pitchFamily="34" charset="0"/>
                        </a:rPr>
                        <a:t>Selama ini layanan WhatsApp</a:t>
                      </a:r>
                      <a:r>
                        <a:rPr lang="en-US" sz="1400" baseline="0" smtClean="0">
                          <a:latin typeface="Arial" pitchFamily="34" charset="0"/>
                          <a:cs typeface="Arial" pitchFamily="34" charset="0"/>
                        </a:rPr>
                        <a:t> dan Instagram be</a:t>
                      </a:r>
                      <a:r>
                        <a:rPr lang="en-US" sz="1400" smtClean="0">
                          <a:latin typeface="Arial" pitchFamily="34" charset="0"/>
                          <a:cs typeface="Arial" pitchFamily="34" charset="0"/>
                        </a:rPr>
                        <a:t>lum bisa diintegrasikan kedalam DRICH</a:t>
                      </a:r>
                      <a:r>
                        <a:rPr lang="en-US" sz="1400" baseline="0" smtClean="0">
                          <a:latin typeface="Arial" pitchFamily="34" charset="0"/>
                          <a:cs typeface="Arial" pitchFamily="34" charset="0"/>
                        </a:rPr>
                        <a:t>.</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2"/>
                  </a:ext>
                </a:extLst>
              </a:tr>
              <a:tr h="381000">
                <a:tc>
                  <a:txBody>
                    <a:bodyPr/>
                    <a:lstStyle/>
                    <a:p>
                      <a:r>
                        <a:rPr lang="en-ID" sz="1400" b="1" dirty="0">
                          <a:latin typeface="Calibri" pitchFamily="34" charset="0"/>
                        </a:rPr>
                        <a:t>What</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ID" sz="1400" smtClean="0">
                          <a:latin typeface="Arial" pitchFamily="34" charset="0"/>
                          <a:cs typeface="Arial" pitchFamily="34" charset="0"/>
                        </a:rPr>
                        <a:t>Untuk memberikan alternatif channel layanan lain yang banyak digunakan  dan dibutuhkan oleh nasabah </a:t>
                      </a:r>
                      <a:r>
                        <a:rPr lang="en-ID" sz="1400" baseline="0" smtClean="0">
                          <a:latin typeface="Arial" pitchFamily="34" charset="0"/>
                          <a:cs typeface="Arial" pitchFamily="34" charset="0"/>
                        </a:rPr>
                        <a:t>serta menjawab tantangan kompetitor khususnya di industri  sejenis.</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3"/>
                  </a:ext>
                </a:extLst>
              </a:tr>
              <a:tr h="457200">
                <a:tc>
                  <a:txBody>
                    <a:bodyPr/>
                    <a:lstStyle/>
                    <a:p>
                      <a:r>
                        <a:rPr lang="en-US" sz="1400" b="1" dirty="0" smtClean="0">
                          <a:latin typeface="Calibri" pitchFamily="34" charset="0"/>
                        </a:rPr>
                        <a:t>PIC </a:t>
                      </a:r>
                      <a:r>
                        <a:rPr lang="en-US" sz="1400" b="1" baseline="0" dirty="0" smtClean="0">
                          <a:latin typeface="Calibri" pitchFamily="34" charset="0"/>
                        </a:rPr>
                        <a:t> </a:t>
                      </a:r>
                      <a:r>
                        <a:rPr lang="en-US" sz="1400" b="1" baseline="0" dirty="0" err="1" smtClean="0">
                          <a:latin typeface="Calibri" pitchFamily="34" charset="0"/>
                        </a:rPr>
                        <a:t>Inisiatif</a:t>
                      </a:r>
                      <a:r>
                        <a:rPr lang="en-US" sz="1400" b="1" baseline="0" dirty="0" smtClean="0">
                          <a:latin typeface="Calibri" pitchFamily="34" charset="0"/>
                        </a:rPr>
                        <a:t> </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US" sz="1400" smtClean="0">
                          <a:latin typeface="Arial" pitchFamily="34" charset="0"/>
                          <a:cs typeface="Arial" pitchFamily="34" charset="0"/>
                        </a:rPr>
                        <a:t>M. Apri Ekaputra</a:t>
                      </a:r>
                      <a:endParaRPr lang="en-US" sz="1400" dirty="0" smtClean="0">
                        <a:latin typeface="Arial" pitchFamily="34" charset="0"/>
                        <a:cs typeface="Arial" pitchFamily="34" charset="0"/>
                      </a:endParaRPr>
                    </a:p>
                  </a:txBody>
                  <a:tcPr anchor="ctr">
                    <a:solidFill>
                      <a:schemeClr val="accent5">
                        <a:lumMod val="20000"/>
                        <a:lumOff val="80000"/>
                      </a:schemeClr>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1094145118"/>
              </p:ext>
            </p:extLst>
          </p:nvPr>
        </p:nvGraphicFramePr>
        <p:xfrm>
          <a:off x="609600" y="3048000"/>
          <a:ext cx="7999042" cy="3101360"/>
        </p:xfrm>
        <a:graphic>
          <a:graphicData uri="http://schemas.openxmlformats.org/drawingml/2006/table">
            <a:tbl>
              <a:tblPr firstRow="1" bandRow="1">
                <a:tableStyleId>{5C22544A-7EE6-4342-B048-85BDC9FD1C3A}</a:tableStyleId>
              </a:tblPr>
              <a:tblGrid>
                <a:gridCol w="4914900">
                  <a:extLst>
                    <a:ext uri="{9D8B030D-6E8A-4147-A177-3AD203B41FA5}">
                      <a16:colId xmlns:a16="http://schemas.microsoft.com/office/drawing/2014/main" xmlns="" val="20000"/>
                    </a:ext>
                  </a:extLst>
                </a:gridCol>
                <a:gridCol w="1562100">
                  <a:extLst>
                    <a:ext uri="{9D8B030D-6E8A-4147-A177-3AD203B41FA5}">
                      <a16:colId xmlns:a16="http://schemas.microsoft.com/office/drawing/2014/main" xmlns="" val="20001"/>
                    </a:ext>
                  </a:extLst>
                </a:gridCol>
                <a:gridCol w="1522042">
                  <a:extLst>
                    <a:ext uri="{9D8B030D-6E8A-4147-A177-3AD203B41FA5}">
                      <a16:colId xmlns:a16="http://schemas.microsoft.com/office/drawing/2014/main" xmlns="" val="20002"/>
                    </a:ext>
                  </a:extLst>
                </a:gridCol>
              </a:tblGrid>
              <a:tr h="490351">
                <a:tc>
                  <a:txBody>
                    <a:bodyPr/>
                    <a:lstStyle/>
                    <a:p>
                      <a:pPr marL="0" algn="ctr" defTabSz="914400" rtl="0" eaLnBrk="1" latinLnBrk="0" hangingPunct="1"/>
                      <a:r>
                        <a:rPr lang="en-ID" sz="1400" b="1" kern="1200" dirty="0" smtClean="0">
                          <a:solidFill>
                            <a:schemeClr val="dk1"/>
                          </a:solidFill>
                          <a:latin typeface="Calibri" pitchFamily="34" charset="0"/>
                          <a:ea typeface="+mn-ea"/>
                          <a:cs typeface="+mn-cs"/>
                        </a:rPr>
                        <a:t>How</a:t>
                      </a:r>
                      <a:endParaRPr lang="id-ID" sz="1400" b="1" kern="1200" dirty="0" smtClean="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Who</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When</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xmlns="" val="10000"/>
                  </a:ext>
                </a:extLst>
              </a:tr>
              <a:tr h="490351">
                <a:tc>
                  <a:txBody>
                    <a:bodyPr/>
                    <a:lstStyle/>
                    <a:p>
                      <a:pPr algn="l" fontAlgn="t"/>
                      <a:r>
                        <a:rPr lang="en-US" sz="1400" b="0" i="0" u="none" strike="noStrike" smtClean="0">
                          <a:latin typeface="Arial" pitchFamily="34" charset="0"/>
                          <a:cs typeface="Arial" pitchFamily="34" charset="0"/>
                        </a:rPr>
                        <a:t>Requirement dan inisiatif</a:t>
                      </a:r>
                      <a:r>
                        <a:rPr lang="en-US" sz="1400" b="0" i="0" u="none" strike="noStrike" baseline="0" smtClean="0">
                          <a:latin typeface="Arial" pitchFamily="34" charset="0"/>
                          <a:cs typeface="Arial" pitchFamily="34" charset="0"/>
                        </a:rPr>
                        <a:t> </a:t>
                      </a:r>
                      <a:r>
                        <a:rPr lang="en-US" sz="1400" b="0" i="0" u="none" strike="noStrike" smtClean="0">
                          <a:latin typeface="Arial" pitchFamily="34" charset="0"/>
                          <a:cs typeface="Arial" pitchFamily="34" charset="0"/>
                        </a:rPr>
                        <a:t>disampaikan</a:t>
                      </a:r>
                      <a:r>
                        <a:rPr lang="en-US" sz="1400" b="0" i="0" u="none" strike="noStrike" baseline="0" smtClean="0">
                          <a:latin typeface="Arial" pitchFamily="34" charset="0"/>
                          <a:cs typeface="Arial" pitchFamily="34" charset="0"/>
                        </a:rPr>
                        <a:t> </a:t>
                      </a:r>
                      <a:r>
                        <a:rPr lang="en-US" sz="1400" b="0" i="0" u="none" strike="noStrike" smtClean="0">
                          <a:latin typeface="Arial" pitchFamily="34" charset="0"/>
                          <a:cs typeface="Arial" pitchFamily="34" charset="0"/>
                        </a:rPr>
                        <a:t>ke IT  STA/ IT APD dan vendor untuk hal tersebut di atas dan memastikan di SIT/UAT dapat berjalan.</a:t>
                      </a:r>
                      <a:endParaRPr lang="en-US" sz="1400" b="0" i="0" u="none" strike="noStrike">
                        <a:latin typeface="Arial" pitchFamily="34" charset="0"/>
                        <a:cs typeface="Arial" pitchFamily="34" charset="0"/>
                      </a:endParaRPr>
                    </a:p>
                  </a:txBody>
                  <a:tcPr marL="9525" marR="9525" marT="9525" marB="0">
                    <a:solidFill>
                      <a:schemeClr val="accent5">
                        <a:lumMod val="20000"/>
                        <a:lumOff val="80000"/>
                      </a:schemeClr>
                    </a:solidFill>
                  </a:tcPr>
                </a:tc>
                <a:tc>
                  <a:txBody>
                    <a:bodyPr/>
                    <a:lstStyle/>
                    <a:p>
                      <a:pPr algn="ctr"/>
                      <a:r>
                        <a:rPr lang="en-US" sz="1400" smtClean="0">
                          <a:solidFill>
                            <a:schemeClr val="dk1"/>
                          </a:solidFill>
                          <a:latin typeface="Arial" pitchFamily="34" charset="0"/>
                          <a:ea typeface="+mn-ea"/>
                          <a:cs typeface="Arial" pitchFamily="34" charset="0"/>
                          <a:sym typeface="Arial"/>
                        </a:rPr>
                        <a:t>M. Apri Ekaputra</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tc>
                  <a:txBody>
                    <a:bodyPr/>
                    <a:lstStyle/>
                    <a:p>
                      <a:pPr algn="ctr" defTabSz="457200"/>
                      <a:r>
                        <a:rPr lang="en-US" sz="1400" smtClean="0">
                          <a:solidFill>
                            <a:schemeClr val="dk1"/>
                          </a:solidFill>
                          <a:latin typeface="Arial" pitchFamily="34" charset="0"/>
                          <a:ea typeface="+mn-ea"/>
                          <a:cs typeface="Arial" pitchFamily="34" charset="0"/>
                          <a:sym typeface="Arial"/>
                        </a:rPr>
                        <a:t>Desember 2019</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extLst>
                  <a:ext uri="{0D108BD9-81ED-4DB2-BD59-A6C34878D82A}">
                    <a16:rowId xmlns:a16="http://schemas.microsoft.com/office/drawing/2014/main" xmlns="" val="10001"/>
                  </a:ext>
                </a:extLst>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None/>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31857374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325631812"/>
              </p:ext>
            </p:extLst>
          </p:nvPr>
        </p:nvGraphicFramePr>
        <p:xfrm>
          <a:off x="611558" y="444872"/>
          <a:ext cx="7999042" cy="2130688"/>
        </p:xfrm>
        <a:graphic>
          <a:graphicData uri="http://schemas.openxmlformats.org/drawingml/2006/table">
            <a:tbl>
              <a:tblPr firstRow="1" bandRow="1">
                <a:tableStyleId>{5C22544A-7EE6-4342-B048-85BDC9FD1C3A}</a:tableStyleId>
              </a:tblPr>
              <a:tblGrid>
                <a:gridCol w="1064842">
                  <a:extLst>
                    <a:ext uri="{9D8B030D-6E8A-4147-A177-3AD203B41FA5}">
                      <a16:colId xmlns:a16="http://schemas.microsoft.com/office/drawing/2014/main" xmlns="" val="20000"/>
                    </a:ext>
                  </a:extLst>
                </a:gridCol>
                <a:gridCol w="6934200">
                  <a:extLst>
                    <a:ext uri="{9D8B030D-6E8A-4147-A177-3AD203B41FA5}">
                      <a16:colId xmlns:a16="http://schemas.microsoft.com/office/drawing/2014/main" xmlns="" val="20001"/>
                    </a:ext>
                  </a:extLst>
                </a:gridCol>
              </a:tblGrid>
              <a:tr h="553851">
                <a:tc gridSpan="2">
                  <a:txBody>
                    <a:bodyPr/>
                    <a:lstStyle/>
                    <a:p>
                      <a:pPr algn="ctr"/>
                      <a:r>
                        <a:rPr lang="id-ID" sz="1600" b="1" dirty="0" smtClean="0">
                          <a:latin typeface="Calibri" pitchFamily="34" charset="0"/>
                        </a:rPr>
                        <a:t>Branding Social Media Bank Mandiri</a:t>
                      </a:r>
                      <a:endParaRPr lang="en-US" sz="1600" b="1" dirty="0">
                        <a:latin typeface="Calibri" pitchFamily="34" charset="0"/>
                      </a:endParaRPr>
                    </a:p>
                  </a:txBody>
                  <a:tcPr anchor="ctr">
                    <a:solidFill>
                      <a:srgbClr val="6FCDE3"/>
                    </a:solidFill>
                  </a:tcPr>
                </a:tc>
                <a:tc hMerge="1">
                  <a:txBody>
                    <a:bodyPr/>
                    <a:lstStyle/>
                    <a:p>
                      <a:pPr algn="ctr"/>
                      <a:endParaRPr lang="en-US" sz="1400" dirty="0"/>
                    </a:p>
                  </a:txBody>
                  <a:tcPr anchor="ctr"/>
                </a:tc>
                <a:extLst>
                  <a:ext uri="{0D108BD9-81ED-4DB2-BD59-A6C34878D82A}">
                    <a16:rowId xmlns:a16="http://schemas.microsoft.com/office/drawing/2014/main" xmlns="" val="10000"/>
                  </a:ext>
                </a:extLst>
              </a:tr>
              <a:tr h="0">
                <a:tc>
                  <a:txBody>
                    <a:bodyPr/>
                    <a:lstStyle/>
                    <a:p>
                      <a:endParaRPr lang="en-US" sz="100" b="1" dirty="0">
                        <a:latin typeface="Calibri" pitchFamily="34" charset="0"/>
                      </a:endParaRPr>
                    </a:p>
                  </a:txBody>
                  <a:tcPr anchor="ctr">
                    <a:solidFill>
                      <a:schemeClr val="bg1"/>
                    </a:solidFill>
                  </a:tcPr>
                </a:tc>
                <a:tc>
                  <a:txBody>
                    <a:bodyPr/>
                    <a:lstStyle/>
                    <a:p>
                      <a:endParaRPr lang="en-US" sz="100" dirty="0">
                        <a:latin typeface="Calibri" pitchFamily="34" charset="0"/>
                      </a:endParaRPr>
                    </a:p>
                  </a:txBody>
                  <a:tcPr anchor="ctr">
                    <a:solidFill>
                      <a:schemeClr val="bg1"/>
                    </a:solidFill>
                  </a:tcPr>
                </a:tc>
                <a:extLst>
                  <a:ext uri="{0D108BD9-81ED-4DB2-BD59-A6C34878D82A}">
                    <a16:rowId xmlns:a16="http://schemas.microsoft.com/office/drawing/2014/main" xmlns="" val="10001"/>
                  </a:ext>
                </a:extLst>
              </a:tr>
              <a:tr h="484637">
                <a:tc>
                  <a:txBody>
                    <a:bodyPr/>
                    <a:lstStyle/>
                    <a:p>
                      <a:r>
                        <a:rPr lang="en-ID" sz="1400" b="1" dirty="0">
                          <a:latin typeface="Calibri" pitchFamily="34" charset="0"/>
                        </a:rPr>
                        <a:t>Why</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id-ID" sz="1400" dirty="0" smtClean="0">
                          <a:latin typeface="Arial" pitchFamily="34" charset="0"/>
                          <a:cs typeface="Arial" pitchFamily="34" charset="0"/>
                        </a:rPr>
                        <a:t>Selama ini sosial</a:t>
                      </a:r>
                      <a:r>
                        <a:rPr lang="id-ID" sz="1400" baseline="0" dirty="0" smtClean="0">
                          <a:latin typeface="Arial" pitchFamily="34" charset="0"/>
                          <a:cs typeface="Arial" pitchFamily="34" charset="0"/>
                        </a:rPr>
                        <a:t> media Bank Mandiri sulit ditemukan nasabah karena ada 3 akun</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2"/>
                  </a:ext>
                </a:extLst>
              </a:tr>
              <a:tr h="381000">
                <a:tc>
                  <a:txBody>
                    <a:bodyPr/>
                    <a:lstStyle/>
                    <a:p>
                      <a:r>
                        <a:rPr lang="en-ID" sz="1400" b="1" dirty="0">
                          <a:latin typeface="Calibri" pitchFamily="34" charset="0"/>
                        </a:rPr>
                        <a:t>What</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id-ID" sz="1400" dirty="0" smtClean="0">
                          <a:latin typeface="Arial" pitchFamily="34" charset="0"/>
                          <a:cs typeface="Arial" pitchFamily="34" charset="0"/>
                        </a:rPr>
                        <a:t>Untuk memberikan</a:t>
                      </a:r>
                      <a:r>
                        <a:rPr lang="id-ID" sz="1400" baseline="0" dirty="0" smtClean="0">
                          <a:latin typeface="Arial" pitchFamily="34" charset="0"/>
                          <a:cs typeface="Arial" pitchFamily="34" charset="0"/>
                        </a:rPr>
                        <a:t> kemudahan untuk nasabah dan mengakomodir kebutuhannya cukup dilakukan merged menjadi satu akun yaitu @bankmandiri </a:t>
                      </a:r>
                      <a:endParaRPr lang="en-US" sz="1400" dirty="0" smtClean="0">
                        <a:latin typeface="Arial" pitchFamily="34" charset="0"/>
                        <a:cs typeface="Arial" pitchFamily="34" charset="0"/>
                      </a:endParaRPr>
                    </a:p>
                  </a:txBody>
                  <a:tcPr anchor="ctr">
                    <a:solidFill>
                      <a:schemeClr val="accent5">
                        <a:lumMod val="20000"/>
                        <a:lumOff val="80000"/>
                      </a:schemeClr>
                    </a:solidFill>
                  </a:tcPr>
                </a:tc>
                <a:extLst>
                  <a:ext uri="{0D108BD9-81ED-4DB2-BD59-A6C34878D82A}">
                    <a16:rowId xmlns:a16="http://schemas.microsoft.com/office/drawing/2014/main" xmlns="" val="10003"/>
                  </a:ext>
                </a:extLst>
              </a:tr>
              <a:tr h="457200">
                <a:tc>
                  <a:txBody>
                    <a:bodyPr/>
                    <a:lstStyle/>
                    <a:p>
                      <a:r>
                        <a:rPr lang="en-US" sz="1400" b="1" dirty="0" smtClean="0">
                          <a:latin typeface="Calibri" pitchFamily="34" charset="0"/>
                        </a:rPr>
                        <a:t>PIC </a:t>
                      </a:r>
                      <a:r>
                        <a:rPr lang="en-US" sz="1400" b="1" baseline="0" dirty="0" smtClean="0">
                          <a:latin typeface="Calibri" pitchFamily="34" charset="0"/>
                        </a:rPr>
                        <a:t> </a:t>
                      </a:r>
                      <a:r>
                        <a:rPr lang="en-US" sz="1400" b="1" baseline="0" dirty="0" err="1" smtClean="0">
                          <a:latin typeface="Calibri" pitchFamily="34" charset="0"/>
                        </a:rPr>
                        <a:t>Inisiatif</a:t>
                      </a:r>
                      <a:r>
                        <a:rPr lang="en-US" sz="1400" b="1" baseline="0" dirty="0" smtClean="0">
                          <a:latin typeface="Calibri" pitchFamily="34" charset="0"/>
                        </a:rPr>
                        <a:t> </a:t>
                      </a:r>
                      <a:endParaRPr lang="en-US" sz="1400" b="1" dirty="0">
                        <a:latin typeface="Calibri" pitchFamily="34" charset="0"/>
                      </a:endParaRPr>
                    </a:p>
                  </a:txBody>
                  <a:tcPr anchor="ctr">
                    <a:solidFill>
                      <a:schemeClr val="accent6">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id-ID" sz="1400" dirty="0" smtClean="0">
                          <a:latin typeface="Arial" pitchFamily="34" charset="0"/>
                          <a:cs typeface="Arial" pitchFamily="34" charset="0"/>
                        </a:rPr>
                        <a:t>Intan Asmara Dewi</a:t>
                      </a:r>
                      <a:endParaRPr lang="en-US" sz="1400" dirty="0" smtClean="0">
                        <a:latin typeface="Arial" pitchFamily="34" charset="0"/>
                        <a:cs typeface="Arial" pitchFamily="34" charset="0"/>
                      </a:endParaRPr>
                    </a:p>
                  </a:txBody>
                  <a:tcPr anchor="ctr">
                    <a:solidFill>
                      <a:schemeClr val="accent5">
                        <a:lumMod val="20000"/>
                        <a:lumOff val="80000"/>
                      </a:schemeClr>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1094145118"/>
              </p:ext>
            </p:extLst>
          </p:nvPr>
        </p:nvGraphicFramePr>
        <p:xfrm>
          <a:off x="609600" y="3048000"/>
          <a:ext cx="7999042" cy="2969915"/>
        </p:xfrm>
        <a:graphic>
          <a:graphicData uri="http://schemas.openxmlformats.org/drawingml/2006/table">
            <a:tbl>
              <a:tblPr firstRow="1" bandRow="1">
                <a:tableStyleId>{5C22544A-7EE6-4342-B048-85BDC9FD1C3A}</a:tableStyleId>
              </a:tblPr>
              <a:tblGrid>
                <a:gridCol w="4914900">
                  <a:extLst>
                    <a:ext uri="{9D8B030D-6E8A-4147-A177-3AD203B41FA5}">
                      <a16:colId xmlns:a16="http://schemas.microsoft.com/office/drawing/2014/main" xmlns="" val="20000"/>
                    </a:ext>
                  </a:extLst>
                </a:gridCol>
                <a:gridCol w="1562100">
                  <a:extLst>
                    <a:ext uri="{9D8B030D-6E8A-4147-A177-3AD203B41FA5}">
                      <a16:colId xmlns:a16="http://schemas.microsoft.com/office/drawing/2014/main" xmlns="" val="20001"/>
                    </a:ext>
                  </a:extLst>
                </a:gridCol>
                <a:gridCol w="1522042">
                  <a:extLst>
                    <a:ext uri="{9D8B030D-6E8A-4147-A177-3AD203B41FA5}">
                      <a16:colId xmlns:a16="http://schemas.microsoft.com/office/drawing/2014/main" xmlns="" val="20002"/>
                    </a:ext>
                  </a:extLst>
                </a:gridCol>
              </a:tblGrid>
              <a:tr h="490351">
                <a:tc>
                  <a:txBody>
                    <a:bodyPr/>
                    <a:lstStyle/>
                    <a:p>
                      <a:pPr marL="0" algn="ctr" defTabSz="914400" rtl="0" eaLnBrk="1" latinLnBrk="0" hangingPunct="1"/>
                      <a:r>
                        <a:rPr lang="en-ID" sz="1400" b="1" kern="1200" dirty="0" smtClean="0">
                          <a:solidFill>
                            <a:schemeClr val="dk1"/>
                          </a:solidFill>
                          <a:latin typeface="Calibri" pitchFamily="34" charset="0"/>
                          <a:ea typeface="+mn-ea"/>
                          <a:cs typeface="+mn-cs"/>
                        </a:rPr>
                        <a:t>How</a:t>
                      </a:r>
                      <a:endParaRPr lang="id-ID" sz="1400" b="1" kern="1200" dirty="0" smtClean="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Who</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tc>
                  <a:txBody>
                    <a:bodyPr/>
                    <a:lstStyle/>
                    <a:p>
                      <a:pPr marL="0" algn="ctr" defTabSz="914400" rtl="0" eaLnBrk="1" latinLnBrk="0" hangingPunct="1"/>
                      <a:r>
                        <a:rPr lang="en-ID" sz="1400" b="1" kern="1200" dirty="0">
                          <a:solidFill>
                            <a:schemeClr val="dk1"/>
                          </a:solidFill>
                          <a:latin typeface="Calibri" pitchFamily="34" charset="0"/>
                          <a:ea typeface="+mn-ea"/>
                          <a:cs typeface="+mn-cs"/>
                        </a:rPr>
                        <a:t>When</a:t>
                      </a:r>
                      <a:endParaRPr lang="en-US" sz="1400" b="1" kern="1200" dirty="0">
                        <a:solidFill>
                          <a:schemeClr val="dk1"/>
                        </a:solidFill>
                        <a:latin typeface="Calibri" pitchFamily="34" charset="0"/>
                        <a:ea typeface="+mn-ea"/>
                        <a:cs typeface="+mn-cs"/>
                      </a:endParaRPr>
                    </a:p>
                  </a:txBody>
                  <a:tcPr anchor="ctr">
                    <a:solidFill>
                      <a:schemeClr val="accent6">
                        <a:lumMod val="40000"/>
                        <a:lumOff val="60000"/>
                      </a:schemeClr>
                    </a:solidFill>
                  </a:tcPr>
                </a:tc>
                <a:extLst>
                  <a:ext uri="{0D108BD9-81ED-4DB2-BD59-A6C34878D82A}">
                    <a16:rowId xmlns:a16="http://schemas.microsoft.com/office/drawing/2014/main" xmlns="" val="10000"/>
                  </a:ext>
                </a:extLst>
              </a:tr>
              <a:tr h="490351">
                <a:tc>
                  <a:txBody>
                    <a:bodyPr/>
                    <a:lstStyle/>
                    <a:p>
                      <a:pPr algn="l" fontAlgn="t"/>
                      <a:r>
                        <a:rPr lang="id-ID" sz="1400" b="0" i="0" u="none" strike="noStrike" dirty="0" smtClean="0">
                          <a:latin typeface="Arial" pitchFamily="34" charset="0"/>
                          <a:cs typeface="Arial" pitchFamily="34" charset="0"/>
                        </a:rPr>
                        <a:t>Diskusi</a:t>
                      </a:r>
                      <a:r>
                        <a:rPr lang="id-ID" sz="1400" b="0" i="0" u="none" strike="noStrike" baseline="0" dirty="0" smtClean="0">
                          <a:latin typeface="Arial" pitchFamily="34" charset="0"/>
                          <a:cs typeface="Arial" pitchFamily="34" charset="0"/>
                        </a:rPr>
                        <a:t> dengan SMC dan Corsec untuk dilakukan Branding Social Media Bank Mandiri </a:t>
                      </a:r>
                      <a:endParaRPr lang="en-US" sz="1400" b="0" i="0" u="none" strike="noStrike" dirty="0">
                        <a:latin typeface="Arial" pitchFamily="34" charset="0"/>
                        <a:cs typeface="Arial" pitchFamily="34" charset="0"/>
                      </a:endParaRPr>
                    </a:p>
                  </a:txBody>
                  <a:tcPr marL="9525" marR="9525" marT="9525" marB="0">
                    <a:solidFill>
                      <a:schemeClr val="accent5">
                        <a:lumMod val="20000"/>
                        <a:lumOff val="80000"/>
                      </a:schemeClr>
                    </a:solidFill>
                  </a:tcPr>
                </a:tc>
                <a:tc>
                  <a:txBody>
                    <a:bodyPr/>
                    <a:lstStyle/>
                    <a:p>
                      <a:pPr algn="ctr"/>
                      <a:r>
                        <a:rPr lang="id-ID" sz="1400" dirty="0" smtClean="0">
                          <a:solidFill>
                            <a:schemeClr val="dk1"/>
                          </a:solidFill>
                          <a:latin typeface="Arial" pitchFamily="34" charset="0"/>
                          <a:ea typeface="+mn-ea"/>
                          <a:cs typeface="Arial" pitchFamily="34" charset="0"/>
                          <a:sym typeface="Arial"/>
                        </a:rPr>
                        <a:t>Intan Asmara Dewi</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tc>
                  <a:txBody>
                    <a:bodyPr/>
                    <a:lstStyle/>
                    <a:p>
                      <a:pPr algn="ctr" defTabSz="457200"/>
                      <a:r>
                        <a:rPr lang="en-US" sz="1400" smtClean="0">
                          <a:solidFill>
                            <a:schemeClr val="dk1"/>
                          </a:solidFill>
                          <a:latin typeface="Arial" pitchFamily="34" charset="0"/>
                          <a:ea typeface="+mn-ea"/>
                          <a:cs typeface="Arial" pitchFamily="34" charset="0"/>
                          <a:sym typeface="Arial"/>
                        </a:rPr>
                        <a:t>Desember 2019</a:t>
                      </a:r>
                      <a:endParaRPr lang="en-US" sz="1400" dirty="0">
                        <a:solidFill>
                          <a:schemeClr val="dk1"/>
                        </a:solidFill>
                        <a:latin typeface="Arial" pitchFamily="34" charset="0"/>
                        <a:ea typeface="+mn-ea"/>
                        <a:cs typeface="Arial" pitchFamily="34" charset="0"/>
                        <a:sym typeface="Arial"/>
                      </a:endParaRPr>
                    </a:p>
                  </a:txBody>
                  <a:tcPr anchor="ctr">
                    <a:solidFill>
                      <a:schemeClr val="accent5">
                        <a:lumMod val="20000"/>
                        <a:lumOff val="80000"/>
                      </a:schemeClr>
                    </a:solidFill>
                  </a:tcPr>
                </a:tc>
                <a:extLst>
                  <a:ext uri="{0D108BD9-81ED-4DB2-BD59-A6C34878D82A}">
                    <a16:rowId xmlns:a16="http://schemas.microsoft.com/office/drawing/2014/main" xmlns="" val="10001"/>
                  </a:ext>
                </a:extLst>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AutoNum type="arabicPeriod"/>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r>
              <a:tr h="490351">
                <a:tc>
                  <a:txBody>
                    <a:bodyPr/>
                    <a:lstStyle/>
                    <a:p>
                      <a:pPr marL="342900" indent="-342900">
                        <a:buFont typeface="+mj-lt"/>
                        <a:buNone/>
                      </a:pP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tc>
                  <a:txBody>
                    <a:bodyPr/>
                    <a:lstStyle/>
                    <a:p>
                      <a:pPr algn="ctr"/>
                      <a:endParaRPr lang="en-US" sz="1400" dirty="0"/>
                    </a:p>
                  </a:txBody>
                  <a:tcPr anchor="ctr">
                    <a:solidFill>
                      <a:schemeClr val="accent5">
                        <a:lumMod val="20000"/>
                        <a:lumOff val="80000"/>
                      </a:schemeClr>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xmlns="" val="31857374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TotalTime>
  <Words>1027</Words>
  <Application>Microsoft Office PowerPoint</Application>
  <PresentationFormat>On-screen Show (4:3)</PresentationFormat>
  <Paragraphs>156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Retno Haryanti</dc:creator>
  <cp:lastModifiedBy>Apri.Ekaputra</cp:lastModifiedBy>
  <cp:revision>31</cp:revision>
  <dcterms:created xsi:type="dcterms:W3CDTF">2018-04-09T03:17:39Z</dcterms:created>
  <dcterms:modified xsi:type="dcterms:W3CDTF">2019-05-03T09:17:45Z</dcterms:modified>
</cp:coreProperties>
</file>